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24" r:id="rId1"/>
  </p:sldMasterIdLst>
  <p:notesMasterIdLst>
    <p:notesMasterId r:id="rId45"/>
  </p:notesMasterIdLst>
  <p:sldIdLst>
    <p:sldId id="289" r:id="rId2"/>
    <p:sldId id="290" r:id="rId3"/>
    <p:sldId id="291" r:id="rId4"/>
    <p:sldId id="292" r:id="rId5"/>
    <p:sldId id="293" r:id="rId6"/>
    <p:sldId id="294" r:id="rId7"/>
    <p:sldId id="295" r:id="rId8"/>
    <p:sldId id="296" r:id="rId9"/>
    <p:sldId id="297" r:id="rId10"/>
    <p:sldId id="299" r:id="rId11"/>
    <p:sldId id="300" r:id="rId12"/>
    <p:sldId id="301" r:id="rId13"/>
    <p:sldId id="302" r:id="rId14"/>
    <p:sldId id="303" r:id="rId15"/>
    <p:sldId id="304" r:id="rId16"/>
    <p:sldId id="305" r:id="rId17"/>
    <p:sldId id="306" r:id="rId18"/>
    <p:sldId id="307" r:id="rId19"/>
    <p:sldId id="308" r:id="rId20"/>
    <p:sldId id="309" r:id="rId21"/>
    <p:sldId id="310" r:id="rId22"/>
    <p:sldId id="311" r:id="rId23"/>
    <p:sldId id="312" r:id="rId24"/>
    <p:sldId id="313" r:id="rId25"/>
    <p:sldId id="333" r:id="rId26"/>
    <p:sldId id="315" r:id="rId27"/>
    <p:sldId id="316" r:id="rId28"/>
    <p:sldId id="317" r:id="rId29"/>
    <p:sldId id="318" r:id="rId30"/>
    <p:sldId id="319" r:id="rId31"/>
    <p:sldId id="320" r:id="rId32"/>
    <p:sldId id="321" r:id="rId33"/>
    <p:sldId id="322" r:id="rId34"/>
    <p:sldId id="323" r:id="rId35"/>
    <p:sldId id="324" r:id="rId36"/>
    <p:sldId id="325" r:id="rId37"/>
    <p:sldId id="326" r:id="rId38"/>
    <p:sldId id="327" r:id="rId39"/>
    <p:sldId id="328" r:id="rId40"/>
    <p:sldId id="329" r:id="rId41"/>
    <p:sldId id="330" r:id="rId42"/>
    <p:sldId id="331" r:id="rId43"/>
    <p:sldId id="332" r:id="rId44"/>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092" autoAdjust="0"/>
  </p:normalViewPr>
  <p:slideViewPr>
    <p:cSldViewPr>
      <p:cViewPr varScale="1">
        <p:scale>
          <a:sx n="61" d="100"/>
          <a:sy n="61" d="100"/>
        </p:scale>
        <p:origin x="1843" y="5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2AA15291-69BF-466E-91F4-C245D43789D4}" type="datetimeFigureOut">
              <a:rPr lang="en-US" smtClean="0"/>
              <a:pPr/>
              <a:t>5/28/2019</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6920D2DB-8E40-40D5-B6C1-CC36D058B580}"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fld id="{6920D2DB-8E40-40D5-B6C1-CC36D058B580}"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pPr>
              <a:buFont typeface="Arial" pitchFamily="34" charset="0"/>
              <a:buChar char="•"/>
            </a:pPr>
            <a:r>
              <a:rPr lang="en-US" sz="1400" dirty="0"/>
              <a:t> In 2004, the</a:t>
            </a:r>
            <a:r>
              <a:rPr lang="en-US" sz="1400" baseline="0" dirty="0"/>
              <a:t> Denver Department of Environmental Health</a:t>
            </a:r>
            <a:r>
              <a:rPr lang="en-US" sz="1400" dirty="0"/>
              <a:t> obtained grant funding from EPA to conduct a Community Based Air Toxics Study.</a:t>
            </a:r>
            <a:r>
              <a:rPr lang="en-US" sz="1400" baseline="0" dirty="0"/>
              <a:t>  </a:t>
            </a:r>
          </a:p>
          <a:p>
            <a:pPr>
              <a:buFont typeface="Arial" pitchFamily="34" charset="0"/>
              <a:buNone/>
            </a:pPr>
            <a:endParaRPr lang="en-US" sz="1400" baseline="0" dirty="0"/>
          </a:p>
          <a:p>
            <a:pPr>
              <a:buFont typeface="Arial" pitchFamily="34" charset="0"/>
              <a:buChar char="•"/>
            </a:pPr>
            <a:r>
              <a:rPr lang="en-US" sz="1400" baseline="0" dirty="0"/>
              <a:t> The project measured the various levels of pollution in Denver by collecting ambient air samples.  Two of the four monitoring sites were on rooftops of Denver Public Schools. </a:t>
            </a:r>
          </a:p>
          <a:p>
            <a:pPr>
              <a:buFont typeface="Arial" pitchFamily="34" charset="0"/>
              <a:buChar char="•"/>
            </a:pPr>
            <a:endParaRPr lang="en-US" sz="1400" baseline="0" dirty="0"/>
          </a:p>
          <a:p>
            <a:pPr>
              <a:buFont typeface="Arial" pitchFamily="34" charset="0"/>
              <a:buChar char="•"/>
            </a:pPr>
            <a:r>
              <a:rPr lang="en-US" sz="1400" baseline="0" dirty="0"/>
              <a:t> Monitoring data from these sites showed elevated levels of benzene, formaldehyde and other air toxics. </a:t>
            </a:r>
          </a:p>
          <a:p>
            <a:pPr>
              <a:buFont typeface="Arial" pitchFamily="34" charset="0"/>
              <a:buChar char="•"/>
            </a:pPr>
            <a:endParaRPr lang="en-US" sz="1400" baseline="0" dirty="0"/>
          </a:p>
          <a:p>
            <a:pPr>
              <a:buFont typeface="Arial" pitchFamily="34" charset="0"/>
              <a:buChar char="•"/>
            </a:pPr>
            <a:r>
              <a:rPr lang="en-US" sz="1400" baseline="0" dirty="0"/>
              <a:t> One monitor was on the roof of a school located very close to one of the major highways running through Denver. The data collected there showed that there were noticeable spikes in pollution during the 3-4pm hour, coinciding with when students are released from school.  </a:t>
            </a:r>
          </a:p>
          <a:p>
            <a:pPr>
              <a:buFont typeface="Arial" pitchFamily="34" charset="0"/>
              <a:buChar char="•"/>
            </a:pPr>
            <a:endParaRPr lang="en-US" sz="1400" baseline="0" dirty="0"/>
          </a:p>
          <a:p>
            <a:pPr>
              <a:buFont typeface="Arial" pitchFamily="34" charset="0"/>
              <a:buChar char="•"/>
            </a:pPr>
            <a:r>
              <a:rPr lang="en-US" sz="1400" b="1" baseline="0" dirty="0"/>
              <a:t> The concentrations of benzene and soot were higher during the 3-4pm hour than they were for the 5pm rush hour.  </a:t>
            </a:r>
          </a:p>
          <a:p>
            <a:endParaRPr lang="en-US" sz="1400" dirty="0"/>
          </a:p>
        </p:txBody>
      </p:sp>
      <p:sp>
        <p:nvSpPr>
          <p:cNvPr id="4" name="Slide Number Placeholder 3"/>
          <p:cNvSpPr>
            <a:spLocks noGrp="1"/>
          </p:cNvSpPr>
          <p:nvPr>
            <p:ph type="sldNum" sz="quarter" idx="10"/>
          </p:nvPr>
        </p:nvSpPr>
        <p:spPr/>
        <p:txBody>
          <a:bodyPr/>
          <a:lstStyle/>
          <a:p>
            <a:fld id="{6920D2DB-8E40-40D5-B6C1-CC36D058B580}"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pPr>
              <a:buFont typeface="Arial" pitchFamily="34" charset="0"/>
              <a:buChar char="•"/>
            </a:pPr>
            <a:r>
              <a:rPr lang="en-US" sz="1400" baseline="0" dirty="0"/>
              <a:t> As a response, the City and County of Denver created the Clean Air at Schools Engines Off (CASEO) program, which is an idling reduction program for schools.  </a:t>
            </a:r>
          </a:p>
          <a:p>
            <a:pPr>
              <a:buFont typeface="Arial" pitchFamily="34" charset="0"/>
              <a:buChar char="•"/>
            </a:pPr>
            <a:endParaRPr lang="en-US" sz="1400" baseline="0" dirty="0"/>
          </a:p>
          <a:p>
            <a:pPr>
              <a:buFont typeface="Arial" pitchFamily="34" charset="0"/>
              <a:buChar char="•"/>
            </a:pPr>
            <a:r>
              <a:rPr lang="en-US" sz="1400" baseline="0" dirty="0"/>
              <a:t> They have partnered with the Colorado Department of Transportation and the American Lung Association to bring the program to several schools in the state.  </a:t>
            </a:r>
          </a:p>
          <a:p>
            <a:pPr>
              <a:buFont typeface="Arial" pitchFamily="34" charset="0"/>
              <a:buChar char="•"/>
            </a:pPr>
            <a:endParaRPr lang="en-US" sz="1400" baseline="0" dirty="0"/>
          </a:p>
          <a:p>
            <a:pPr>
              <a:buFont typeface="Arial" pitchFamily="34" charset="0"/>
              <a:buChar char="•"/>
            </a:pPr>
            <a:r>
              <a:rPr lang="en-US" sz="1400" baseline="0" dirty="0"/>
              <a:t> With CASEO, staff from these organizations actually go into a school and run the program.  They do all of the work AND provide funding for the no idling signs and the incentives.  </a:t>
            </a:r>
          </a:p>
          <a:p>
            <a:pPr>
              <a:buFont typeface="Arial" pitchFamily="34" charset="0"/>
              <a:buChar char="•"/>
            </a:pPr>
            <a:endParaRPr lang="en-US" sz="1400" baseline="0" dirty="0"/>
          </a:p>
          <a:p>
            <a:pPr>
              <a:buFont typeface="Arial" pitchFamily="34" charset="0"/>
              <a:buChar char="•"/>
            </a:pPr>
            <a:r>
              <a:rPr lang="en-US" sz="1400" baseline="0" dirty="0"/>
              <a:t> However, CASEO is limited by staff resources (they can only get to a few schools a year) and to schools in CO.</a:t>
            </a:r>
          </a:p>
          <a:p>
            <a:endParaRPr lang="en-US" dirty="0"/>
          </a:p>
        </p:txBody>
      </p:sp>
      <p:sp>
        <p:nvSpPr>
          <p:cNvPr id="4" name="Slide Number Placeholder 3"/>
          <p:cNvSpPr>
            <a:spLocks noGrp="1"/>
          </p:cNvSpPr>
          <p:nvPr>
            <p:ph type="sldNum" sz="quarter" idx="10"/>
          </p:nvPr>
        </p:nvSpPr>
        <p:spPr/>
        <p:txBody>
          <a:bodyPr/>
          <a:lstStyle/>
          <a:p>
            <a:fld id="{6920D2DB-8E40-40D5-B6C1-CC36D058B580}"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pPr>
              <a:buFont typeface="Arial" pitchFamily="34" charset="0"/>
              <a:buChar char="•"/>
            </a:pPr>
            <a:r>
              <a:rPr lang="en-US" sz="1400" baseline="0" dirty="0"/>
              <a:t> So EPA Region 8 worked with CASEO, researched other idling reduction campaigns and toolkits and put together this comprehensive, do-it-yourself idling reduction campaign Toolkit.  </a:t>
            </a:r>
          </a:p>
          <a:p>
            <a:pPr>
              <a:buFont typeface="Arial" pitchFamily="34" charset="0"/>
              <a:buChar char="•"/>
            </a:pPr>
            <a:endParaRPr lang="en-US" sz="1400" baseline="0" dirty="0"/>
          </a:p>
          <a:p>
            <a:pPr>
              <a:buFont typeface="Arial" pitchFamily="34" charset="0"/>
              <a:buChar char="•"/>
            </a:pPr>
            <a:r>
              <a:rPr lang="en-US" sz="1400" baseline="0" dirty="0"/>
              <a:t>The Toolkit of course provides all of the template letters, policies and pledges, the example newsletter articles, brochures, etc.  But it also provides educational materials, ideas for involving the students, and the CASEO schedule that incorporates social marketing techniques and has been proven effective in nearly a dozen schools. </a:t>
            </a:r>
          </a:p>
          <a:p>
            <a:pPr>
              <a:buFont typeface="Arial" pitchFamily="34" charset="0"/>
              <a:buChar char="•"/>
            </a:pPr>
            <a:endParaRPr lang="en-US" sz="1400" baseline="0" dirty="0"/>
          </a:p>
          <a:p>
            <a:pPr>
              <a:buFont typeface="Arial" pitchFamily="34" charset="0"/>
              <a:buNone/>
            </a:pPr>
            <a:endParaRPr lang="en-US" sz="1400" dirty="0"/>
          </a:p>
        </p:txBody>
      </p:sp>
      <p:sp>
        <p:nvSpPr>
          <p:cNvPr id="4" name="Slide Number Placeholder 3"/>
          <p:cNvSpPr>
            <a:spLocks noGrp="1"/>
          </p:cNvSpPr>
          <p:nvPr>
            <p:ph type="sldNum" sz="quarter" idx="10"/>
          </p:nvPr>
        </p:nvSpPr>
        <p:spPr/>
        <p:txBody>
          <a:bodyPr/>
          <a:lstStyle/>
          <a:p>
            <a:fld id="{6920D2DB-8E40-40D5-B6C1-CC36D058B580}"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t>
            </a:r>
            <a:r>
              <a:rPr lang="en-US" sz="1400" dirty="0"/>
              <a:t>Now we</a:t>
            </a:r>
            <a:r>
              <a:rPr lang="en-US" sz="1400" baseline="0" dirty="0"/>
              <a:t> can get into how to actually run an idling reduction campaign at a school.  </a:t>
            </a:r>
          </a:p>
          <a:p>
            <a:pPr>
              <a:buFont typeface="Arial" pitchFamily="34" charset="0"/>
              <a:buNone/>
            </a:pPr>
            <a:endParaRPr lang="en-US" sz="1400" baseline="0" dirty="0"/>
          </a:p>
          <a:p>
            <a:pPr>
              <a:buFont typeface="Arial" pitchFamily="34" charset="0"/>
              <a:buChar char="•"/>
            </a:pPr>
            <a:r>
              <a:rPr lang="en-US" sz="1400" baseline="0" dirty="0"/>
              <a:t> Making it a Student Project: </a:t>
            </a:r>
          </a:p>
          <a:p>
            <a:pPr lvl="1">
              <a:buFont typeface="Arial" pitchFamily="34" charset="0"/>
              <a:buChar char="•"/>
            </a:pPr>
            <a:r>
              <a:rPr lang="en-US" sz="1400" baseline="0" dirty="0"/>
              <a:t>Getting the students involved is very powerful. </a:t>
            </a:r>
          </a:p>
          <a:p>
            <a:pPr lvl="1">
              <a:buFont typeface="Arial" pitchFamily="34" charset="0"/>
              <a:buChar char="•"/>
            </a:pPr>
            <a:r>
              <a:rPr lang="en-US" sz="1400" baseline="0" dirty="0"/>
              <a:t>Older kids can run this campaign from start to finish; younger kids can help with certain aspects of it.  </a:t>
            </a:r>
          </a:p>
          <a:p>
            <a:pPr lvl="1">
              <a:buFont typeface="Arial" pitchFamily="34" charset="0"/>
              <a:buChar char="•"/>
            </a:pPr>
            <a:endParaRPr lang="en-US" sz="1400" baseline="0" dirty="0"/>
          </a:p>
          <a:p>
            <a:pPr lvl="0">
              <a:buFont typeface="Arial" pitchFamily="34" charset="0"/>
              <a:buChar char="•"/>
            </a:pPr>
            <a:r>
              <a:rPr lang="en-US" sz="1400" baseline="0" dirty="0"/>
              <a:t> This picture was taken from a middle school in CO Springs where the kids helped with the school’s idling reduction campaign and here they are learning about air pollution.  </a:t>
            </a:r>
          </a:p>
          <a:p>
            <a:pPr lvl="0">
              <a:buFont typeface="Arial" pitchFamily="34" charset="0"/>
              <a:buChar char="•"/>
            </a:pPr>
            <a:endParaRPr lang="en-US" sz="1400" baseline="0" dirty="0"/>
          </a:p>
          <a:p>
            <a:pPr lvl="0">
              <a:buFont typeface="Arial" pitchFamily="34" charset="0"/>
              <a:buChar char="•"/>
            </a:pPr>
            <a:r>
              <a:rPr lang="en-US" sz="1400" baseline="0" dirty="0"/>
              <a:t> The Colorado Department of Public Health and the Environment funded this campaign through their state-wide Engines Off program.  </a:t>
            </a:r>
          </a:p>
          <a:p>
            <a:pPr lvl="1">
              <a:buFont typeface="Arial" pitchFamily="34" charset="0"/>
              <a:buChar char="•"/>
            </a:pPr>
            <a:endParaRPr lang="en-US" sz="1400" baseline="0" dirty="0"/>
          </a:p>
          <a:p>
            <a:pPr lvl="1">
              <a:buFont typeface="Arial" pitchFamily="34" charset="0"/>
              <a:buNone/>
            </a:pPr>
            <a:endParaRPr lang="en-US" baseline="0" dirty="0"/>
          </a:p>
          <a:p>
            <a:pPr lvl="1">
              <a:buFont typeface="Arial" pitchFamily="34" charset="0"/>
              <a:buNone/>
            </a:pPr>
            <a:endParaRPr lang="en-US" baseline="0" dirty="0"/>
          </a:p>
          <a:p>
            <a:pPr>
              <a:buFont typeface="Arial" pitchFamily="34" charset="0"/>
              <a:buNone/>
            </a:pPr>
            <a:endParaRPr lang="en-US" baseline="0" dirty="0"/>
          </a:p>
          <a:p>
            <a:pPr>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fld id="{6920D2DB-8E40-40D5-B6C1-CC36D058B580}"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400" dirty="0"/>
              <a:t> There are roles kids can play throughout</a:t>
            </a:r>
            <a:r>
              <a:rPr lang="en-US" sz="1400" baseline="0" dirty="0"/>
              <a:t> all parts of this campaign – running the entire campaign from start to finish, or doing just some of the pieces.  </a:t>
            </a:r>
          </a:p>
          <a:p>
            <a:pPr>
              <a:buFont typeface="Arial" pitchFamily="34" charset="0"/>
              <a:buChar char="•"/>
            </a:pPr>
            <a:endParaRPr lang="en-US" sz="1400" baseline="0" dirty="0"/>
          </a:p>
          <a:p>
            <a:pPr>
              <a:buFont typeface="Arial" pitchFamily="34" charset="0"/>
              <a:buChar char="•"/>
            </a:pPr>
            <a:r>
              <a:rPr lang="en-US" sz="1400" baseline="0" dirty="0"/>
              <a:t> Any age from about 6</a:t>
            </a:r>
            <a:r>
              <a:rPr lang="en-US" sz="1400" baseline="30000" dirty="0"/>
              <a:t>th</a:t>
            </a:r>
            <a:r>
              <a:rPr lang="en-US" sz="1400" baseline="0" dirty="0"/>
              <a:t> grade and up can participate and learn a great deal.  </a:t>
            </a:r>
          </a:p>
          <a:p>
            <a:pPr>
              <a:buFont typeface="Arial" pitchFamily="34" charset="0"/>
              <a:buChar char="•"/>
            </a:pPr>
            <a:endParaRPr lang="en-US" sz="1400" baseline="0" dirty="0"/>
          </a:p>
          <a:p>
            <a:pPr>
              <a:buFont typeface="Arial" pitchFamily="34" charset="0"/>
              <a:buChar char="•"/>
            </a:pPr>
            <a:r>
              <a:rPr lang="en-US" sz="1400" baseline="0" dirty="0"/>
              <a:t> One of the most beneficial areas for the kids is the opportunity to work with real life data collected </a:t>
            </a:r>
            <a:r>
              <a:rPr lang="en-US" sz="1400" b="1" baseline="0" dirty="0"/>
              <a:t>by them </a:t>
            </a:r>
            <a:r>
              <a:rPr lang="en-US" sz="1400" baseline="0" dirty="0"/>
              <a:t>at their </a:t>
            </a:r>
            <a:r>
              <a:rPr lang="en-US" sz="1400" b="1" baseline="0" dirty="0"/>
              <a:t>own school, </a:t>
            </a:r>
            <a:r>
              <a:rPr lang="en-US" sz="1400" baseline="0" dirty="0"/>
              <a:t>and presenting their findings.   </a:t>
            </a:r>
          </a:p>
          <a:p>
            <a:pPr>
              <a:buFont typeface="Arial" pitchFamily="34" charset="0"/>
              <a:buChar char="•"/>
            </a:pPr>
            <a:endParaRPr lang="en-US" sz="1400" baseline="0" dirty="0"/>
          </a:p>
          <a:p>
            <a:pPr>
              <a:buFont typeface="Arial" pitchFamily="34" charset="0"/>
              <a:buChar char="•"/>
            </a:pPr>
            <a:r>
              <a:rPr lang="en-US" sz="1400" baseline="0" dirty="0"/>
              <a:t> Also the interpersonal skills learned at the Driver Contact Event are invaluable.  </a:t>
            </a:r>
            <a:endParaRPr lang="en-US" sz="1400" dirty="0"/>
          </a:p>
        </p:txBody>
      </p:sp>
      <p:sp>
        <p:nvSpPr>
          <p:cNvPr id="4" name="Slide Number Placeholder 3"/>
          <p:cNvSpPr>
            <a:spLocks noGrp="1"/>
          </p:cNvSpPr>
          <p:nvPr>
            <p:ph type="sldNum" sz="quarter" idx="10"/>
          </p:nvPr>
        </p:nvSpPr>
        <p:spPr/>
        <p:txBody>
          <a:bodyPr/>
          <a:lstStyle/>
          <a:p>
            <a:fld id="{6920D2DB-8E40-40D5-B6C1-CC36D058B580}"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pPr>
              <a:buFont typeface="Arial" pitchFamily="34" charset="0"/>
              <a:buChar char="•"/>
            </a:pPr>
            <a:r>
              <a:rPr lang="en-US" sz="1400" baseline="0" dirty="0"/>
              <a:t> One of the handouts we have is called “Analyzing the Data” and it provides formulas to take the real-life data collected at the school and calculate how much gasoline was wasted and how much pollution was emitted during the observed idling.  </a:t>
            </a:r>
            <a:endParaRPr lang="en-US" sz="1400" dirty="0"/>
          </a:p>
        </p:txBody>
      </p:sp>
      <p:sp>
        <p:nvSpPr>
          <p:cNvPr id="4" name="Slide Number Placeholder 3"/>
          <p:cNvSpPr>
            <a:spLocks noGrp="1"/>
          </p:cNvSpPr>
          <p:nvPr>
            <p:ph type="sldNum" sz="quarter" idx="10"/>
          </p:nvPr>
        </p:nvSpPr>
        <p:spPr/>
        <p:txBody>
          <a:bodyPr/>
          <a:lstStyle/>
          <a:p>
            <a:fld id="{6920D2DB-8E40-40D5-B6C1-CC36D058B580}"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pPr>
              <a:buFont typeface="Arial" pitchFamily="34" charset="0"/>
              <a:buChar char="•"/>
            </a:pPr>
            <a:r>
              <a:rPr lang="en-US" sz="1400" dirty="0"/>
              <a:t> Here is a snapshot</a:t>
            </a:r>
            <a:r>
              <a:rPr lang="en-US" sz="1400" baseline="0" dirty="0"/>
              <a:t> of the formula for calculating the gas used during idling.  </a:t>
            </a:r>
          </a:p>
          <a:p>
            <a:pPr>
              <a:buFont typeface="Arial" pitchFamily="34" charset="0"/>
              <a:buChar char="•"/>
            </a:pPr>
            <a:endParaRPr lang="en-US" sz="1400" baseline="0" dirty="0"/>
          </a:p>
          <a:p>
            <a:pPr>
              <a:buFont typeface="Arial" pitchFamily="34" charset="0"/>
              <a:buChar char="•"/>
            </a:pPr>
            <a:r>
              <a:rPr lang="en-US" sz="1400" baseline="0" dirty="0"/>
              <a:t> Examples are also provided.  You’ll see in the sample provided here that one car idling for just 15 minutes, every single day, would waste about $102 in gasoline per year.  </a:t>
            </a:r>
          </a:p>
        </p:txBody>
      </p:sp>
      <p:sp>
        <p:nvSpPr>
          <p:cNvPr id="4" name="Slide Number Placeholder 3"/>
          <p:cNvSpPr>
            <a:spLocks noGrp="1"/>
          </p:cNvSpPr>
          <p:nvPr>
            <p:ph type="sldNum" sz="quarter" idx="10"/>
          </p:nvPr>
        </p:nvSpPr>
        <p:spPr/>
        <p:txBody>
          <a:bodyPr/>
          <a:lstStyle/>
          <a:p>
            <a:fld id="{6920D2DB-8E40-40D5-B6C1-CC36D058B580}"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r>
              <a:rPr lang="en-US" sz="1400" dirty="0"/>
              <a:t>This is also from CO Springs.</a:t>
            </a:r>
            <a:r>
              <a:rPr lang="en-US" sz="1400" baseline="0" dirty="0"/>
              <a:t>  EPA and the Colorado Department of Public Health and the Environment went down and taught the kids about air pollution and showed them how to collect readings of the Volatile Organic Compounds coming out of a tailpipe.  </a:t>
            </a:r>
            <a:endParaRPr lang="en-US" sz="1400" dirty="0"/>
          </a:p>
        </p:txBody>
      </p:sp>
      <p:sp>
        <p:nvSpPr>
          <p:cNvPr id="4" name="Slide Number Placeholder 3"/>
          <p:cNvSpPr>
            <a:spLocks noGrp="1"/>
          </p:cNvSpPr>
          <p:nvPr>
            <p:ph type="sldNum" sz="quarter" idx="10"/>
          </p:nvPr>
        </p:nvSpPr>
        <p:spPr/>
        <p:txBody>
          <a:bodyPr/>
          <a:lstStyle/>
          <a:p>
            <a:fld id="{6920D2DB-8E40-40D5-B6C1-CC36D058B580}"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pPr lvl="0">
              <a:buFont typeface="Arial" pitchFamily="34" charset="0"/>
              <a:buChar char="•"/>
            </a:pPr>
            <a:r>
              <a:rPr lang="en-US" sz="1400" baseline="0" dirty="0"/>
              <a:t>Conducting Observations: </a:t>
            </a:r>
          </a:p>
          <a:p>
            <a:pPr lvl="1">
              <a:buFont typeface="Arial" pitchFamily="34" charset="0"/>
              <a:buChar char="•"/>
            </a:pPr>
            <a:r>
              <a:rPr lang="en-US" sz="1400" baseline="0" dirty="0"/>
              <a:t>We strongly recommend taking observations before and after the campaign to provide compelling data for parents. </a:t>
            </a:r>
          </a:p>
          <a:p>
            <a:pPr lvl="1">
              <a:buFont typeface="Arial" pitchFamily="34" charset="0"/>
              <a:buChar char="•"/>
            </a:pPr>
            <a:endParaRPr lang="en-US" sz="1400" baseline="0" dirty="0"/>
          </a:p>
          <a:p>
            <a:pPr lvl="1">
              <a:buFont typeface="Arial" pitchFamily="34" charset="0"/>
              <a:buChar char="•"/>
            </a:pPr>
            <a:r>
              <a:rPr lang="en-US" sz="1400" baseline="0" dirty="0"/>
              <a:t>This is a fun place for students to get involved.  They can actually go out and conduct the observations themselves.</a:t>
            </a:r>
          </a:p>
          <a:p>
            <a:pPr lvl="1">
              <a:buFont typeface="Arial" pitchFamily="34" charset="0"/>
              <a:buChar char="•"/>
            </a:pPr>
            <a:endParaRPr lang="en-US" sz="1400" baseline="0" dirty="0"/>
          </a:p>
          <a:p>
            <a:pPr lvl="1">
              <a:buFont typeface="Arial" pitchFamily="34" charset="0"/>
              <a:buChar char="•"/>
            </a:pPr>
            <a:r>
              <a:rPr lang="en-US" sz="1400" baseline="0" dirty="0"/>
              <a:t> Pre-campaign observations are very important because, in our experience, most parents will say that there isn’t a problem at their school.  Having the data at the PTA meeting introducing the campaign can be very powerful. </a:t>
            </a:r>
          </a:p>
          <a:p>
            <a:pPr lvl="1">
              <a:buFont typeface="Arial" pitchFamily="34" charset="0"/>
              <a:buChar char="•"/>
            </a:pPr>
            <a:endParaRPr lang="en-US" sz="1400" baseline="0" dirty="0"/>
          </a:p>
          <a:p>
            <a:pPr lvl="1">
              <a:buFont typeface="Arial" pitchFamily="34" charset="0"/>
              <a:buChar char="•"/>
            </a:pPr>
            <a:r>
              <a:rPr lang="en-US" sz="1400" baseline="0" dirty="0"/>
              <a:t>The Toolkit includes instructions on conducting observations as well as a sample observation form that can be copied and used. </a:t>
            </a:r>
          </a:p>
          <a:p>
            <a:pPr lvl="1">
              <a:buFont typeface="Arial" pitchFamily="34" charset="0"/>
              <a:buNone/>
            </a:pPr>
            <a:endParaRPr lang="en-US" baseline="0" dirty="0"/>
          </a:p>
          <a:p>
            <a:pPr lvl="1">
              <a:buFont typeface="Arial" pitchFamily="34" charset="0"/>
              <a:buNone/>
            </a:pPr>
            <a:endParaRPr lang="en-US" baseline="0" dirty="0"/>
          </a:p>
          <a:p>
            <a:pPr>
              <a:buFont typeface="Arial" pitchFamily="34" charset="0"/>
              <a:buNone/>
            </a:pPr>
            <a:endParaRPr lang="en-US" baseline="0" dirty="0"/>
          </a:p>
          <a:p>
            <a:pPr>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fld id="{6920D2DB-8E40-40D5-B6C1-CC36D058B580}"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pPr>
              <a:buFont typeface="Arial" pitchFamily="34" charset="0"/>
              <a:buChar char="•"/>
            </a:pPr>
            <a:r>
              <a:rPr lang="en-US" sz="1400" dirty="0"/>
              <a:t> </a:t>
            </a:r>
            <a:r>
              <a:rPr lang="en-US" sz="1200" dirty="0"/>
              <a:t>One thing that is crucial with</a:t>
            </a:r>
            <a:r>
              <a:rPr lang="en-US" sz="1200" baseline="0" dirty="0"/>
              <a:t> observations is that the pre-campaign observations must be BEFORE any information on the idling reduction campaign is released.  The school should </a:t>
            </a:r>
            <a:r>
              <a:rPr lang="en-US" sz="1200" b="1" u="sng" baseline="0" dirty="0"/>
              <a:t>not</a:t>
            </a:r>
            <a:r>
              <a:rPr lang="en-US" sz="1200" baseline="0" dirty="0"/>
              <a:t> advertise the campaign at all and only essential school personnel (the principal and the school’s champion, be that a teacher or someone from the PTA) should really know what’s going on).  </a:t>
            </a:r>
          </a:p>
          <a:p>
            <a:pPr>
              <a:buFont typeface="Arial" pitchFamily="34" charset="0"/>
              <a:buChar char="•"/>
            </a:pPr>
            <a:r>
              <a:rPr lang="en-US" sz="1200" baseline="0" dirty="0"/>
              <a:t>The observations should be “blind”.  What we mean by that is that the most people in the school, including those doing the observations, should NOT BE TOLD the true purpose of the observations.  </a:t>
            </a:r>
          </a:p>
          <a:p>
            <a:pPr>
              <a:buFont typeface="Arial" pitchFamily="34" charset="0"/>
              <a:buChar char="•"/>
            </a:pPr>
            <a:r>
              <a:rPr lang="en-US" sz="1200" baseline="0" dirty="0"/>
              <a:t> You want to observe the true idling behavior of the parents at the school.  If parents know that they are being observed to see if and how much they idle, chances are they won’t idle.</a:t>
            </a:r>
          </a:p>
          <a:p>
            <a:pPr>
              <a:buFont typeface="Arial" pitchFamily="34" charset="0"/>
              <a:buChar char="•"/>
            </a:pPr>
            <a:r>
              <a:rPr lang="en-US" sz="1200" baseline="0" dirty="0"/>
              <a:t> So, for the students or other people doing the observations, you tell them that you are conducting a transportation study for EPA to gather information on the types of cars on the road and on driving behavior in general.  That’s as much detail as you give the observers, and then that’s as much detail as they can give drivers. </a:t>
            </a:r>
            <a:endParaRPr lang="en-US" sz="1200" dirty="0"/>
          </a:p>
          <a:p>
            <a:pPr>
              <a:buFont typeface="Arial" pitchFamily="34" charset="0"/>
              <a:buChar char="•"/>
            </a:pPr>
            <a:r>
              <a:rPr lang="en-US" sz="1200" dirty="0"/>
              <a:t> It should go without saying that if students are conducting the observations, safety</a:t>
            </a:r>
            <a:r>
              <a:rPr lang="en-US" sz="1200" baseline="0" dirty="0"/>
              <a:t> should come first.  They should be supervised if the school feels it is necessary.  They should not be leaving school grounds on their own.  Just use common sense. </a:t>
            </a:r>
          </a:p>
          <a:p>
            <a:pPr>
              <a:buFont typeface="Arial" pitchFamily="34" charset="0"/>
              <a:buChar char="•"/>
            </a:pPr>
            <a:r>
              <a:rPr lang="en-US" sz="1200" baseline="0" dirty="0"/>
              <a:t> We recommend afternoon pickup because that is when parents tend to arrive at school early and sit and wait.  Morning pickup isn’t always an issue because the line of cars generally moves.  But, for some schools it could be, so schools can decide for themselves when to do the observations.</a:t>
            </a:r>
          </a:p>
          <a:p>
            <a:pPr>
              <a:buFont typeface="Arial" pitchFamily="34" charset="0"/>
              <a:buChar char="•"/>
            </a:pPr>
            <a:r>
              <a:rPr lang="en-US" sz="1200" baseline="0" dirty="0"/>
              <a:t> We do recommend 4-5 days.  3 would probably be alright.  Just 1-2 wouldn’t be statistically viable, but would still provide students data to work with. </a:t>
            </a:r>
          </a:p>
          <a:p>
            <a:pPr>
              <a:buFont typeface="Arial" pitchFamily="34" charset="0"/>
              <a:buChar char="•"/>
            </a:pPr>
            <a:endParaRPr lang="en-US" sz="1200" baseline="0" dirty="0"/>
          </a:p>
        </p:txBody>
      </p:sp>
      <p:sp>
        <p:nvSpPr>
          <p:cNvPr id="4" name="Slide Number Placeholder 3"/>
          <p:cNvSpPr>
            <a:spLocks noGrp="1"/>
          </p:cNvSpPr>
          <p:nvPr>
            <p:ph type="sldNum" sz="quarter" idx="10"/>
          </p:nvPr>
        </p:nvSpPr>
        <p:spPr/>
        <p:txBody>
          <a:bodyPr/>
          <a:lstStyle/>
          <a:p>
            <a:fld id="{6920D2DB-8E40-40D5-B6C1-CC36D058B580}"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pPr>
              <a:buFont typeface="Arial" pitchFamily="34" charset="0"/>
              <a:buChar char="•"/>
            </a:pPr>
            <a:r>
              <a:rPr lang="en-US" sz="1400" dirty="0"/>
              <a:t> First, we’ll start with some background information on</a:t>
            </a:r>
            <a:r>
              <a:rPr lang="en-US" sz="1400" baseline="0" dirty="0"/>
              <a:t> Air Pollution to help explain </a:t>
            </a:r>
            <a:r>
              <a:rPr lang="en-US" sz="1400" b="1" u="sng" baseline="0" dirty="0"/>
              <a:t>why</a:t>
            </a:r>
            <a:r>
              <a:rPr lang="en-US" sz="1400" baseline="0" dirty="0"/>
              <a:t> an idle reduction campaign is important and worth undertaking. </a:t>
            </a:r>
          </a:p>
          <a:p>
            <a:pPr>
              <a:buFont typeface="Arial" pitchFamily="34" charset="0"/>
              <a:buChar char="•"/>
            </a:pPr>
            <a:endParaRPr lang="en-US" sz="1400" baseline="0" dirty="0"/>
          </a:p>
          <a:p>
            <a:pPr>
              <a:buFont typeface="Arial" pitchFamily="34" charset="0"/>
              <a:buChar char="•"/>
            </a:pPr>
            <a:r>
              <a:rPr lang="en-US" sz="1400" baseline="0" dirty="0"/>
              <a:t> Many of our everyday activities contribute to air pollution, such as </a:t>
            </a:r>
          </a:p>
          <a:p>
            <a:pPr lvl="1">
              <a:buFont typeface="Arial" pitchFamily="34" charset="0"/>
              <a:buChar char="•"/>
            </a:pPr>
            <a:r>
              <a:rPr lang="en-US" sz="1400" baseline="0" dirty="0"/>
              <a:t>driving cars and trucks; </a:t>
            </a:r>
          </a:p>
          <a:p>
            <a:pPr lvl="1">
              <a:buFont typeface="Arial" pitchFamily="34" charset="0"/>
              <a:buChar char="•"/>
            </a:pPr>
            <a:r>
              <a:rPr lang="en-US" sz="1400" baseline="0" dirty="0"/>
              <a:t>burning coal, oil and other fuels; </a:t>
            </a:r>
          </a:p>
          <a:p>
            <a:pPr lvl="1">
              <a:buFont typeface="Arial" pitchFamily="34" charset="0"/>
              <a:buChar char="•"/>
            </a:pPr>
            <a:r>
              <a:rPr lang="en-US" sz="1400" baseline="0" dirty="0"/>
              <a:t>and manufacturing products. </a:t>
            </a:r>
          </a:p>
          <a:p>
            <a:pPr>
              <a:buFont typeface="Arial" pitchFamily="34" charset="0"/>
              <a:buChar char="•"/>
            </a:pPr>
            <a:endParaRPr lang="en-US" sz="1400" baseline="0" dirty="0"/>
          </a:p>
          <a:p>
            <a:pPr>
              <a:buFont typeface="Arial" pitchFamily="34" charset="0"/>
              <a:buChar char="•"/>
            </a:pPr>
            <a:r>
              <a:rPr lang="en-US" sz="1400" baseline="0" dirty="0"/>
              <a:t> The pollution from all of these activities can build up and accumulate in high enough concentrations to harm human health and the environment. </a:t>
            </a:r>
          </a:p>
          <a:p>
            <a:pPr>
              <a:buFont typeface="Arial" pitchFamily="34" charset="0"/>
              <a:buChar char="•"/>
            </a:pPr>
            <a:endParaRPr lang="en-US" sz="1400" baseline="0" dirty="0"/>
          </a:p>
          <a:p>
            <a:pPr>
              <a:buFont typeface="Arial" pitchFamily="34" charset="0"/>
              <a:buChar char="•"/>
            </a:pPr>
            <a:r>
              <a:rPr lang="en-US" sz="1400" baseline="0" dirty="0"/>
              <a:t> This picture shows smog, typical in many U.S. cities. </a:t>
            </a:r>
          </a:p>
          <a:p>
            <a:pPr>
              <a:buFont typeface="Arial" pitchFamily="34" charset="0"/>
              <a:buChar char="•"/>
            </a:pPr>
            <a:endParaRPr lang="en-US" sz="1400" baseline="0" dirty="0"/>
          </a:p>
          <a:p>
            <a:pPr>
              <a:buFont typeface="Arial" pitchFamily="34" charset="0"/>
              <a:buNone/>
            </a:pPr>
            <a:endParaRPr lang="en-US" sz="1400" dirty="0"/>
          </a:p>
        </p:txBody>
      </p:sp>
      <p:sp>
        <p:nvSpPr>
          <p:cNvPr id="4" name="Slide Number Placeholder 3"/>
          <p:cNvSpPr>
            <a:spLocks noGrp="1"/>
          </p:cNvSpPr>
          <p:nvPr>
            <p:ph type="sldNum" sz="quarter" idx="10"/>
          </p:nvPr>
        </p:nvSpPr>
        <p:spPr/>
        <p:txBody>
          <a:bodyPr/>
          <a:lstStyle/>
          <a:p>
            <a:fld id="{6920D2DB-8E40-40D5-B6C1-CC36D058B580}"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pPr>
              <a:buFont typeface="Arial" pitchFamily="34" charset="0"/>
              <a:buChar char="•"/>
            </a:pPr>
            <a:r>
              <a:rPr lang="en-US" sz="1400" dirty="0"/>
              <a:t> We recommend 2-3 sets of observations be conducted.  Before</a:t>
            </a:r>
            <a:r>
              <a:rPr lang="en-US" sz="1400" baseline="0" dirty="0"/>
              <a:t> the campaign begins (in September), in the middle of the campaign (in January, if possible and desired – mid-point observations are optional), and after it ends (in April). </a:t>
            </a:r>
          </a:p>
          <a:p>
            <a:pPr>
              <a:buFont typeface="Arial" pitchFamily="34" charset="0"/>
              <a:buChar char="•"/>
            </a:pPr>
            <a:endParaRPr lang="en-US" sz="1400" baseline="0" dirty="0"/>
          </a:p>
          <a:p>
            <a:pPr>
              <a:buFont typeface="Arial" pitchFamily="34" charset="0"/>
              <a:buChar char="•"/>
            </a:pPr>
            <a:r>
              <a:rPr lang="en-US" sz="1400" baseline="0" dirty="0"/>
              <a:t> Observations should be done without promoting the campaign.  There is a separate Driver Contact Event that we’ll talk about where you hand out flyers and remind parents not to idle.  The observation periods should be strictly observation periods so that drivers aren’t encouraged to turn off their engines because someone hands them a flyer.  You want to see what their more natural tendency is. </a:t>
            </a:r>
          </a:p>
          <a:p>
            <a:pPr>
              <a:buFont typeface="Arial" pitchFamily="34" charset="0"/>
              <a:buChar char="•"/>
            </a:pPr>
            <a:endParaRPr lang="en-US" sz="1400" baseline="0" dirty="0"/>
          </a:p>
          <a:p>
            <a:pPr>
              <a:buFont typeface="Arial" pitchFamily="34" charset="0"/>
              <a:buChar char="•"/>
            </a:pPr>
            <a:r>
              <a:rPr lang="en-US" sz="1400" baseline="0" dirty="0"/>
              <a:t> You want to make sure that you have the observers out there about 20-30 minutes before the bell rings because that’s when you’ll get the parents showing up and sitting and waiting.  If on the first day you see that there are already quite a few cars out there, you may want to go out earlier the next day.  </a:t>
            </a:r>
          </a:p>
          <a:p>
            <a:pPr>
              <a:buFont typeface="Arial" pitchFamily="34" charset="0"/>
              <a:buChar char="•"/>
            </a:pPr>
            <a:endParaRPr lang="en-US" sz="1400" baseline="0" dirty="0"/>
          </a:p>
          <a:p>
            <a:pPr>
              <a:buFont typeface="Arial" pitchFamily="34" charset="0"/>
              <a:buChar char="•"/>
            </a:pPr>
            <a:endParaRPr lang="en-US" sz="1400" baseline="0" dirty="0"/>
          </a:p>
          <a:p>
            <a:pPr>
              <a:buFont typeface="Arial" pitchFamily="34" charset="0"/>
              <a:buChar char="•"/>
            </a:pPr>
            <a:endParaRPr lang="en-US" sz="1400" dirty="0"/>
          </a:p>
        </p:txBody>
      </p:sp>
      <p:sp>
        <p:nvSpPr>
          <p:cNvPr id="4" name="Slide Number Placeholder 3"/>
          <p:cNvSpPr>
            <a:spLocks noGrp="1"/>
          </p:cNvSpPr>
          <p:nvPr>
            <p:ph type="sldNum" sz="quarter" idx="10"/>
          </p:nvPr>
        </p:nvSpPr>
        <p:spPr/>
        <p:txBody>
          <a:bodyPr/>
          <a:lstStyle/>
          <a:p>
            <a:fld id="{6920D2DB-8E40-40D5-B6C1-CC36D058B580}"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pPr>
              <a:buFont typeface="Arial" pitchFamily="34" charset="0"/>
              <a:buChar char="•"/>
            </a:pPr>
            <a:r>
              <a:rPr lang="en-US" sz="1400" dirty="0"/>
              <a:t> The toolkit includes a sample observation form</a:t>
            </a:r>
            <a:r>
              <a:rPr lang="en-US" sz="1400" baseline="0" dirty="0"/>
              <a:t> that schools can use.  Its very simple.  You fill in the observer name, school, zone (which denotes the area of the school they are observing, like the front parking lot, or drop-off loop, or a certain block), the date, time and the current weather. </a:t>
            </a:r>
          </a:p>
          <a:p>
            <a:pPr>
              <a:buFont typeface="Arial" pitchFamily="34" charset="0"/>
              <a:buChar char="•"/>
            </a:pPr>
            <a:endParaRPr lang="en-US" sz="1400" baseline="0" dirty="0"/>
          </a:p>
          <a:p>
            <a:pPr>
              <a:buFont typeface="Arial" pitchFamily="34" charset="0"/>
              <a:buChar char="•"/>
            </a:pPr>
            <a:r>
              <a:rPr lang="en-US" sz="1400" baseline="0" dirty="0"/>
              <a:t> Then you track each vehicle, their arrival time, whether or not they are idling and for how long.</a:t>
            </a:r>
          </a:p>
          <a:p>
            <a:pPr>
              <a:buFont typeface="Arial" pitchFamily="34" charset="0"/>
              <a:buChar char="•"/>
            </a:pPr>
            <a:endParaRPr lang="en-US" sz="1400" baseline="0" dirty="0"/>
          </a:p>
        </p:txBody>
      </p:sp>
      <p:sp>
        <p:nvSpPr>
          <p:cNvPr id="4" name="Slide Number Placeholder 3"/>
          <p:cNvSpPr>
            <a:spLocks noGrp="1"/>
          </p:cNvSpPr>
          <p:nvPr>
            <p:ph type="sldNum" sz="quarter" idx="10"/>
          </p:nvPr>
        </p:nvSpPr>
        <p:spPr/>
        <p:txBody>
          <a:bodyPr/>
          <a:lstStyle/>
          <a:p>
            <a:fld id="{6920D2DB-8E40-40D5-B6C1-CC36D058B580}"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a:t> </a:t>
            </a:r>
            <a:r>
              <a:rPr lang="en-US" sz="1400" baseline="0"/>
              <a:t>The Idle Free Schools </a:t>
            </a:r>
            <a:r>
              <a:rPr lang="en-US" sz="1400" baseline="0" dirty="0"/>
              <a:t>app is currently available on I-Tunes and is a supplemental, fun way to collect the data – especially for the kids.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400" baseline="0" dirty="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a:t> It will also analyze the data on the spot and tell them exactly how much gas was wasted and pollutants emitted during their observation session.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400" baseline="0" dirty="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a:t> These are a couple of the screen shots from the app.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400" baseline="0" dirty="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a:t> Of course, use of the app would be strictly optional for those who have I-Phones or I-Pads.  Everyone else could use the paper forms.  </a:t>
            </a:r>
            <a:endParaRPr lang="en-US" sz="1400" dirty="0"/>
          </a:p>
          <a:p>
            <a:endParaRPr lang="en-US" dirty="0"/>
          </a:p>
          <a:p>
            <a:endParaRPr lang="en-US" dirty="0"/>
          </a:p>
        </p:txBody>
      </p:sp>
      <p:sp>
        <p:nvSpPr>
          <p:cNvPr id="4" name="Slide Number Placeholder 3"/>
          <p:cNvSpPr>
            <a:spLocks noGrp="1"/>
          </p:cNvSpPr>
          <p:nvPr>
            <p:ph type="sldNum" sz="quarter" idx="10"/>
          </p:nvPr>
        </p:nvSpPr>
        <p:spPr/>
        <p:txBody>
          <a:bodyPr/>
          <a:lstStyle/>
          <a:p>
            <a:fld id="{6920D2DB-8E40-40D5-B6C1-CC36D058B580}"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 typeface="Arial" pitchFamily="34" charset="0"/>
              <a:buChar char="•"/>
            </a:pPr>
            <a:r>
              <a:rPr lang="en-US" sz="1400" dirty="0"/>
              <a:t> After the</a:t>
            </a:r>
            <a:r>
              <a:rPr lang="en-US" sz="1400" baseline="0" dirty="0"/>
              <a:t> pre-campaign observations, you can present your data and introduce the campaign. </a:t>
            </a:r>
          </a:p>
          <a:p>
            <a:pPr>
              <a:buFont typeface="Arial" pitchFamily="34" charset="0"/>
              <a:buChar char="•"/>
            </a:pPr>
            <a:endParaRPr lang="en-US" sz="1400" baseline="0" dirty="0"/>
          </a:p>
          <a:p>
            <a:pPr>
              <a:buFont typeface="Arial" pitchFamily="34" charset="0"/>
              <a:buChar char="•"/>
            </a:pPr>
            <a:r>
              <a:rPr lang="en-US" sz="1400" baseline="0" dirty="0"/>
              <a:t> This is great to do at a PTA meeting.  </a:t>
            </a:r>
          </a:p>
          <a:p>
            <a:pPr>
              <a:buFont typeface="Arial" pitchFamily="34" charset="0"/>
              <a:buChar char="•"/>
            </a:pPr>
            <a:endParaRPr lang="en-US" sz="1400" baseline="0" dirty="0"/>
          </a:p>
          <a:p>
            <a:pPr>
              <a:buFont typeface="Arial" pitchFamily="34" charset="0"/>
              <a:buChar char="•"/>
            </a:pPr>
            <a:r>
              <a:rPr lang="en-US" sz="1400" baseline="0" dirty="0"/>
              <a:t> This is the data that we recommend you present and it can be found in the directions for conducting the observations and the calculations can be found in our worksheet, “Analyzing the Data”. </a:t>
            </a:r>
          </a:p>
          <a:p>
            <a:pPr>
              <a:buFont typeface="Arial" pitchFamily="34" charset="0"/>
              <a:buChar char="•"/>
            </a:pPr>
            <a:endParaRPr lang="en-US" sz="1400" baseline="0" dirty="0"/>
          </a:p>
          <a:p>
            <a:pPr>
              <a:buFont typeface="Arial" pitchFamily="34" charset="0"/>
              <a:buChar char="•"/>
            </a:pPr>
            <a:r>
              <a:rPr lang="en-US" sz="1200" baseline="0" dirty="0"/>
              <a:t> Notes on the calculations, in case asked:</a:t>
            </a:r>
          </a:p>
          <a:p>
            <a:pPr>
              <a:buFont typeface="Arial" pitchFamily="34" charset="0"/>
              <a:buChar char="•"/>
            </a:pPr>
            <a:r>
              <a:rPr lang="en-US" sz="1200" baseline="0" dirty="0"/>
              <a:t> Assumed 13 cars and 12 trucks/SUVs.</a:t>
            </a:r>
          </a:p>
          <a:p>
            <a:pPr>
              <a:buFont typeface="Arial" pitchFamily="34" charset="0"/>
              <a:buChar char="•"/>
            </a:pPr>
            <a:r>
              <a:rPr lang="en-US" sz="1200" baseline="0" dirty="0"/>
              <a:t> 13 cars x 10 minutes idling = 130 x .0053 gal/min = .689 gal gas</a:t>
            </a:r>
          </a:p>
          <a:p>
            <a:pPr>
              <a:buFont typeface="Arial" pitchFamily="34" charset="0"/>
              <a:buChar char="•"/>
            </a:pPr>
            <a:r>
              <a:rPr lang="en-US" sz="1200" baseline="0" dirty="0"/>
              <a:t> 12 trucks/SUVs x 10 minutes idling = 120 x .0118 gal/min = 1.416 gal gas</a:t>
            </a:r>
          </a:p>
          <a:p>
            <a:pPr>
              <a:buFont typeface="Arial" pitchFamily="34" charset="0"/>
              <a:buChar char="•"/>
            </a:pPr>
            <a:r>
              <a:rPr lang="en-US" sz="1200" baseline="0" dirty="0"/>
              <a:t> Add those together for 2.1 gas </a:t>
            </a:r>
            <a:r>
              <a:rPr lang="en-US" sz="1200" baseline="0" dirty="0" err="1"/>
              <a:t>gas</a:t>
            </a:r>
            <a:r>
              <a:rPr lang="en-US" sz="1200" baseline="0" dirty="0"/>
              <a:t> x $3.50 = $7.37 x 365 = $2,689</a:t>
            </a:r>
          </a:p>
          <a:p>
            <a:pPr>
              <a:buFont typeface="Arial" pitchFamily="34" charset="0"/>
              <a:buChar char="•"/>
            </a:pPr>
            <a:endParaRPr lang="en-US" sz="1200" baseline="0" dirty="0"/>
          </a:p>
          <a:p>
            <a:pPr>
              <a:buFont typeface="Arial" pitchFamily="34" charset="0"/>
              <a:buChar char="•"/>
            </a:pPr>
            <a:r>
              <a:rPr lang="en-US" sz="1200" baseline="0" dirty="0"/>
              <a:t> 130 x 6.19 g CO/min = 804.7</a:t>
            </a:r>
          </a:p>
          <a:p>
            <a:pPr>
              <a:buFont typeface="Arial" pitchFamily="34" charset="0"/>
              <a:buChar char="•"/>
            </a:pPr>
            <a:r>
              <a:rPr lang="en-US" sz="1200" baseline="0" dirty="0"/>
              <a:t> 130 x .103 g </a:t>
            </a:r>
            <a:r>
              <a:rPr lang="en-US" sz="1200" baseline="0" dirty="0" err="1"/>
              <a:t>NOx</a:t>
            </a:r>
            <a:r>
              <a:rPr lang="en-US" sz="1200" baseline="0" dirty="0"/>
              <a:t>/min = 13.39</a:t>
            </a:r>
          </a:p>
          <a:p>
            <a:pPr>
              <a:buFont typeface="Arial" pitchFamily="34" charset="0"/>
              <a:buChar char="•"/>
            </a:pPr>
            <a:r>
              <a:rPr lang="en-US" sz="1200" baseline="0" dirty="0"/>
              <a:t> 130 x .325 g VOC/min = 42.25</a:t>
            </a:r>
          </a:p>
          <a:p>
            <a:pPr>
              <a:buFont typeface="Arial" pitchFamily="34" charset="0"/>
              <a:buChar char="•"/>
            </a:pPr>
            <a:endParaRPr lang="en-US" sz="1200" baseline="0" dirty="0"/>
          </a:p>
          <a:p>
            <a:pPr>
              <a:buFont typeface="Arial" pitchFamily="34" charset="0"/>
              <a:buChar char="•"/>
            </a:pPr>
            <a:r>
              <a:rPr lang="en-US" sz="1200" baseline="0" dirty="0"/>
              <a:t> 120 x 8.12 g CO/min = 974.4</a:t>
            </a:r>
          </a:p>
          <a:p>
            <a:pPr>
              <a:buFont typeface="Arial" pitchFamily="34" charset="0"/>
              <a:buChar char="•"/>
            </a:pPr>
            <a:r>
              <a:rPr lang="en-US" sz="1200" baseline="0" dirty="0"/>
              <a:t> 120 x .125 g </a:t>
            </a:r>
            <a:r>
              <a:rPr lang="en-US" sz="1200" baseline="0" dirty="0" err="1"/>
              <a:t>NOx</a:t>
            </a:r>
            <a:r>
              <a:rPr lang="en-US" sz="1200" baseline="0" dirty="0"/>
              <a:t>/min = 15</a:t>
            </a:r>
          </a:p>
          <a:p>
            <a:pPr>
              <a:buFont typeface="Arial" pitchFamily="34" charset="0"/>
              <a:buChar char="•"/>
            </a:pPr>
            <a:r>
              <a:rPr lang="en-US" sz="1200" baseline="0" dirty="0"/>
              <a:t> 120 x .512 g VOC/min = 61.44</a:t>
            </a:r>
          </a:p>
          <a:p>
            <a:pPr>
              <a:buFont typeface="Arial" pitchFamily="34" charset="0"/>
              <a:buChar char="•"/>
            </a:pPr>
            <a:endParaRPr lang="en-US" sz="1200" baseline="0" dirty="0"/>
          </a:p>
          <a:p>
            <a:pPr>
              <a:buFont typeface="Arial" pitchFamily="34" charset="0"/>
              <a:buChar char="•"/>
            </a:pPr>
            <a:r>
              <a:rPr lang="en-US" sz="1200" baseline="0" dirty="0"/>
              <a:t> For comparison sake, a cigarette has about 67 grams of CO, so this is the equivalent of 26 cigarettes. </a:t>
            </a:r>
          </a:p>
          <a:p>
            <a:pPr>
              <a:buFont typeface="Arial" pitchFamily="34" charset="0"/>
              <a:buChar char="•"/>
            </a:pPr>
            <a:endParaRPr lang="en-US" sz="1400" baseline="0" dirty="0"/>
          </a:p>
        </p:txBody>
      </p:sp>
      <p:sp>
        <p:nvSpPr>
          <p:cNvPr id="4" name="Slide Number Placeholder 3"/>
          <p:cNvSpPr>
            <a:spLocks noGrp="1"/>
          </p:cNvSpPr>
          <p:nvPr>
            <p:ph type="sldNum" sz="quarter" idx="10"/>
          </p:nvPr>
        </p:nvSpPr>
        <p:spPr/>
        <p:txBody>
          <a:bodyPr/>
          <a:lstStyle/>
          <a:p>
            <a:fld id="{6920D2DB-8E40-40D5-B6C1-CC36D058B580}"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pPr>
              <a:buFont typeface="Arial" pitchFamily="34" charset="0"/>
              <a:buChar char="•"/>
            </a:pPr>
            <a:r>
              <a:rPr lang="en-US" sz="1400" dirty="0"/>
              <a:t> Then, you get</a:t>
            </a:r>
            <a:r>
              <a:rPr lang="en-US" sz="1400" baseline="0" dirty="0"/>
              <a:t> the word out on the campaign.  </a:t>
            </a:r>
            <a:endParaRPr lang="en-US" sz="1400" dirty="0"/>
          </a:p>
          <a:p>
            <a:pPr>
              <a:buFont typeface="Arial" pitchFamily="34" charset="0"/>
              <a:buChar char="•"/>
            </a:pPr>
            <a:endParaRPr lang="en-US" sz="1400" baseline="0" dirty="0"/>
          </a:p>
          <a:p>
            <a:pPr>
              <a:buFont typeface="Arial" pitchFamily="34" charset="0"/>
              <a:buChar char="•"/>
            </a:pPr>
            <a:r>
              <a:rPr lang="en-US" sz="1400" baseline="0" dirty="0"/>
              <a:t> We have included sample policies for both passenger vehicles as well as buses. </a:t>
            </a:r>
          </a:p>
          <a:p>
            <a:pPr>
              <a:buFont typeface="Arial" pitchFamily="34" charset="0"/>
              <a:buChar char="•"/>
            </a:pPr>
            <a:endParaRPr lang="en-US" sz="1400" baseline="0" dirty="0"/>
          </a:p>
          <a:p>
            <a:pPr>
              <a:buFont typeface="Arial" pitchFamily="34" charset="0"/>
              <a:buChar char="•"/>
            </a:pPr>
            <a:r>
              <a:rPr lang="en-US" sz="1400" baseline="0" dirty="0"/>
              <a:t> We have included template letters to parents, teachers and staff, truck drivers and bus drivers.  All a school has to do is plug in their name and send them out. </a:t>
            </a:r>
          </a:p>
          <a:p>
            <a:pPr>
              <a:buFont typeface="Arial" pitchFamily="34" charset="0"/>
              <a:buChar char="•"/>
            </a:pPr>
            <a:endParaRPr lang="en-US" sz="1400" baseline="0" dirty="0"/>
          </a:p>
          <a:p>
            <a:pPr>
              <a:buFont typeface="Arial" pitchFamily="34" charset="0"/>
              <a:buChar char="•"/>
            </a:pPr>
            <a:r>
              <a:rPr lang="en-US" sz="1400" baseline="0" dirty="0"/>
              <a:t> We have also included pledges for parents, teachers and staff, truck drivers and bus drivers.  </a:t>
            </a:r>
          </a:p>
          <a:p>
            <a:pPr>
              <a:buFont typeface="Arial" pitchFamily="34" charset="0"/>
              <a:buChar char="•"/>
            </a:pPr>
            <a:endParaRPr lang="en-US" sz="1400" baseline="0" dirty="0"/>
          </a:p>
          <a:p>
            <a:pPr>
              <a:buFont typeface="Arial" pitchFamily="34" charset="0"/>
              <a:buChar char="•"/>
            </a:pPr>
            <a:r>
              <a:rPr lang="en-US" sz="1400" baseline="0" dirty="0"/>
              <a:t> We recommend providing some sort of an incentive for students to return pledges, for example a pizza or ice cream party.  </a:t>
            </a:r>
            <a:endParaRPr lang="en-US" sz="1400" dirty="0"/>
          </a:p>
        </p:txBody>
      </p:sp>
      <p:sp>
        <p:nvSpPr>
          <p:cNvPr id="4" name="Slide Number Placeholder 3"/>
          <p:cNvSpPr>
            <a:spLocks noGrp="1"/>
          </p:cNvSpPr>
          <p:nvPr>
            <p:ph type="sldNum" sz="quarter" idx="10"/>
          </p:nvPr>
        </p:nvSpPr>
        <p:spPr/>
        <p:txBody>
          <a:bodyPr/>
          <a:lstStyle/>
          <a:p>
            <a:fld id="{6920D2DB-8E40-40D5-B6C1-CC36D058B580}"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400" dirty="0"/>
              <a:t> This is the</a:t>
            </a:r>
            <a:r>
              <a:rPr lang="en-US" sz="1400" baseline="0" dirty="0"/>
              <a:t> actual example policy for passenger vehicles and delivery trucks.   </a:t>
            </a:r>
          </a:p>
          <a:p>
            <a:pPr>
              <a:buFont typeface="Arial" pitchFamily="34" charset="0"/>
              <a:buChar char="•"/>
            </a:pPr>
            <a:endParaRPr lang="en-US" sz="1400" baseline="0" dirty="0"/>
          </a:p>
          <a:p>
            <a:pPr>
              <a:buFont typeface="Arial" pitchFamily="34" charset="0"/>
              <a:buChar char="•"/>
            </a:pPr>
            <a:r>
              <a:rPr lang="en-US" sz="1400" baseline="0" dirty="0"/>
              <a:t> The crux of it is that parents should shut off their cars when waiting for students; and delivery truck drivers should shut off their engines if they will be parked for more than 10 seconds.  </a:t>
            </a:r>
          </a:p>
          <a:p>
            <a:pPr>
              <a:buFont typeface="Arial" pitchFamily="34" charset="0"/>
              <a:buChar char="•"/>
            </a:pPr>
            <a:endParaRPr lang="en-US" sz="1400" baseline="0" dirty="0"/>
          </a:p>
          <a:p>
            <a:pPr>
              <a:buFont typeface="Arial" pitchFamily="34" charset="0"/>
              <a:buChar char="•"/>
            </a:pPr>
            <a:r>
              <a:rPr lang="en-US" sz="1400" baseline="0" dirty="0"/>
              <a:t> I do want to note that the aim is eliminating all </a:t>
            </a:r>
            <a:r>
              <a:rPr lang="en-US" sz="1400" b="1" baseline="0" dirty="0"/>
              <a:t>unnecessary</a:t>
            </a:r>
            <a:r>
              <a:rPr lang="en-US" sz="1400" baseline="0" dirty="0"/>
              <a:t> idling.  If it is 5 degrees outside, idling is an unfortunate necessity; although you can limit it to 5 minutes at a time. </a:t>
            </a:r>
          </a:p>
          <a:p>
            <a:pPr>
              <a:buFont typeface="Arial" pitchFamily="34" charset="0"/>
              <a:buChar char="•"/>
            </a:pPr>
            <a:endParaRPr lang="en-US" sz="1400" baseline="0" dirty="0"/>
          </a:p>
          <a:p>
            <a:endParaRPr lang="en-US" sz="1400" dirty="0"/>
          </a:p>
        </p:txBody>
      </p:sp>
      <p:sp>
        <p:nvSpPr>
          <p:cNvPr id="4" name="Slide Number Placeholder 3"/>
          <p:cNvSpPr>
            <a:spLocks noGrp="1"/>
          </p:cNvSpPr>
          <p:nvPr>
            <p:ph type="sldNum" sz="quarter" idx="10"/>
          </p:nvPr>
        </p:nvSpPr>
        <p:spPr/>
        <p:txBody>
          <a:bodyPr/>
          <a:lstStyle/>
          <a:p>
            <a:fld id="{6920D2DB-8E40-40D5-B6C1-CC36D058B580}"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400" baseline="0" dirty="0"/>
              <a:t> This is the sample idling policy for bus drivers. </a:t>
            </a:r>
          </a:p>
          <a:p>
            <a:pPr>
              <a:buFont typeface="Arial" pitchFamily="34" charset="0"/>
              <a:buChar char="•"/>
            </a:pPr>
            <a:endParaRPr lang="en-US" sz="1400" dirty="0"/>
          </a:p>
        </p:txBody>
      </p:sp>
      <p:sp>
        <p:nvSpPr>
          <p:cNvPr id="4" name="Slide Number Placeholder 3"/>
          <p:cNvSpPr>
            <a:spLocks noGrp="1"/>
          </p:cNvSpPr>
          <p:nvPr>
            <p:ph type="sldNum" sz="quarter" idx="10"/>
          </p:nvPr>
        </p:nvSpPr>
        <p:spPr/>
        <p:txBody>
          <a:bodyPr/>
          <a:lstStyle/>
          <a:p>
            <a:fld id="{6920D2DB-8E40-40D5-B6C1-CC36D058B580}"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400" dirty="0"/>
              <a:t> Here is the sample letter</a:t>
            </a:r>
            <a:r>
              <a:rPr lang="en-US" sz="1400" baseline="0" dirty="0"/>
              <a:t> for parents that schools can personalize and send home. </a:t>
            </a:r>
          </a:p>
          <a:p>
            <a:pPr>
              <a:buFont typeface="Arial" pitchFamily="34" charset="0"/>
              <a:buChar char="•"/>
            </a:pPr>
            <a:endParaRPr lang="en-US" sz="1400" dirty="0"/>
          </a:p>
        </p:txBody>
      </p:sp>
      <p:sp>
        <p:nvSpPr>
          <p:cNvPr id="4" name="Slide Number Placeholder 3"/>
          <p:cNvSpPr>
            <a:spLocks noGrp="1"/>
          </p:cNvSpPr>
          <p:nvPr>
            <p:ph type="sldNum" sz="quarter" idx="10"/>
          </p:nvPr>
        </p:nvSpPr>
        <p:spPr/>
        <p:txBody>
          <a:bodyPr/>
          <a:lstStyle/>
          <a:p>
            <a:fld id="{6920D2DB-8E40-40D5-B6C1-CC36D058B580}"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400" dirty="0"/>
              <a:t> There is also</a:t>
            </a:r>
            <a:r>
              <a:rPr lang="en-US" sz="1400" baseline="0" dirty="0"/>
              <a:t> a letter </a:t>
            </a:r>
            <a:r>
              <a:rPr lang="en-US" sz="1400" dirty="0"/>
              <a:t>for teachers that focuses</a:t>
            </a:r>
            <a:r>
              <a:rPr lang="en-US" sz="1400" baseline="0" dirty="0"/>
              <a:t> on student involvement in the project. </a:t>
            </a:r>
          </a:p>
          <a:p>
            <a:pPr>
              <a:buFont typeface="Arial" pitchFamily="34" charset="0"/>
              <a:buChar char="•"/>
            </a:pPr>
            <a:endParaRPr lang="en-US" sz="1400" baseline="0" dirty="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dirty="0"/>
              <a:t> And there’s one for bus drivers that focuses</a:t>
            </a:r>
            <a:r>
              <a:rPr lang="en-US" sz="1400" baseline="0" dirty="0"/>
              <a:t> on fuel savings as well as children’s health. </a:t>
            </a:r>
            <a:endParaRPr lang="en-US" sz="1400" dirty="0"/>
          </a:p>
          <a:p>
            <a:pPr>
              <a:buFont typeface="Arial" pitchFamily="34" charset="0"/>
              <a:buChar char="•"/>
            </a:pPr>
            <a:endParaRPr lang="en-US" sz="1400" baseline="0" dirty="0"/>
          </a:p>
          <a:p>
            <a:pPr>
              <a:buFont typeface="Arial" pitchFamily="34" charset="0"/>
              <a:buChar char="•"/>
            </a:pPr>
            <a:endParaRPr lang="en-US" sz="1400" dirty="0"/>
          </a:p>
        </p:txBody>
      </p:sp>
      <p:sp>
        <p:nvSpPr>
          <p:cNvPr id="4" name="Slide Number Placeholder 3"/>
          <p:cNvSpPr>
            <a:spLocks noGrp="1"/>
          </p:cNvSpPr>
          <p:nvPr>
            <p:ph type="sldNum" sz="quarter" idx="10"/>
          </p:nvPr>
        </p:nvSpPr>
        <p:spPr/>
        <p:txBody>
          <a:bodyPr/>
          <a:lstStyle/>
          <a:p>
            <a:fld id="{6920D2DB-8E40-40D5-B6C1-CC36D058B580}"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400" dirty="0"/>
              <a:t> This is a snippet from the letter for</a:t>
            </a:r>
            <a:r>
              <a:rPr lang="en-US" sz="1400" baseline="0" dirty="0"/>
              <a:t> delivery truck drivers.  It concentrates on fuel savings from not idling.  </a:t>
            </a:r>
            <a:endParaRPr lang="en-US" sz="1400" dirty="0"/>
          </a:p>
        </p:txBody>
      </p:sp>
      <p:sp>
        <p:nvSpPr>
          <p:cNvPr id="4" name="Slide Number Placeholder 3"/>
          <p:cNvSpPr>
            <a:spLocks noGrp="1"/>
          </p:cNvSpPr>
          <p:nvPr>
            <p:ph type="sldNum" sz="quarter" idx="10"/>
          </p:nvPr>
        </p:nvSpPr>
        <p:spPr/>
        <p:txBody>
          <a:bodyPr/>
          <a:lstStyle/>
          <a:p>
            <a:fld id="{6920D2DB-8E40-40D5-B6C1-CC36D058B580}"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a:t> There is an extremely large universe of air pollutants – both identified and not identified.   </a:t>
            </a:r>
            <a:r>
              <a:rPr lang="en-US" sz="1400" dirty="0"/>
              <a:t> </a:t>
            </a:r>
          </a:p>
          <a:p>
            <a:pPr>
              <a:buFont typeface="Arial" pitchFamily="34" charset="0"/>
              <a:buChar char="•"/>
            </a:pPr>
            <a:endParaRPr lang="en-US" sz="1400" dirty="0"/>
          </a:p>
          <a:p>
            <a:pPr>
              <a:buFont typeface="Arial" pitchFamily="34" charset="0"/>
              <a:buChar char="•"/>
            </a:pPr>
            <a:r>
              <a:rPr lang="en-US" sz="1400" dirty="0"/>
              <a:t> One universe of air pollutants is called Hazardous</a:t>
            </a:r>
            <a:r>
              <a:rPr lang="en-US" sz="1400" baseline="0" dirty="0"/>
              <a:t> Air Pollutants, also known as Air Toxics. </a:t>
            </a:r>
          </a:p>
          <a:p>
            <a:pPr>
              <a:buFont typeface="Arial" pitchFamily="34" charset="0"/>
              <a:buChar char="•"/>
            </a:pPr>
            <a:endParaRPr lang="en-US" sz="1400" baseline="0" dirty="0"/>
          </a:p>
          <a:p>
            <a:pPr>
              <a:buFont typeface="Arial" pitchFamily="34" charset="0"/>
              <a:buChar char="•"/>
            </a:pPr>
            <a:r>
              <a:rPr lang="en-US" sz="1400" baseline="0" dirty="0"/>
              <a:t> There are 188 EPA identified Air Toxics.</a:t>
            </a:r>
          </a:p>
          <a:p>
            <a:pPr>
              <a:buFont typeface="Arial" pitchFamily="34" charset="0"/>
              <a:buChar char="•"/>
            </a:pPr>
            <a:endParaRPr lang="en-US" sz="1400" baseline="0" dirty="0"/>
          </a:p>
          <a:p>
            <a:pPr>
              <a:buFont typeface="Arial" pitchFamily="34" charset="0"/>
              <a:buChar char="•"/>
            </a:pPr>
            <a:r>
              <a:rPr lang="en-US" sz="1400" baseline="0" dirty="0"/>
              <a:t> Some Air Toxics are known to cause serious health effects, like cancer. </a:t>
            </a:r>
          </a:p>
          <a:p>
            <a:pPr>
              <a:buFont typeface="Arial" pitchFamily="34" charset="0"/>
              <a:buChar char="•"/>
            </a:pPr>
            <a:endParaRPr lang="en-US" sz="1400" baseline="0" dirty="0"/>
          </a:p>
          <a:p>
            <a:pPr>
              <a:buFont typeface="Arial" pitchFamily="34" charset="0"/>
              <a:buChar char="•"/>
            </a:pPr>
            <a:r>
              <a:rPr lang="en-US" sz="1400" baseline="0" dirty="0"/>
              <a:t> A subset of Air Toxics are Priority Air Toxics that present the greatest threat to public health and the environment.  </a:t>
            </a:r>
          </a:p>
          <a:p>
            <a:pPr>
              <a:buFont typeface="Arial" pitchFamily="34" charset="0"/>
              <a:buChar char="•"/>
            </a:pPr>
            <a:endParaRPr lang="en-US" sz="1400" baseline="0" dirty="0"/>
          </a:p>
        </p:txBody>
      </p:sp>
      <p:sp>
        <p:nvSpPr>
          <p:cNvPr id="4" name="Slide Number Placeholder 3"/>
          <p:cNvSpPr>
            <a:spLocks noGrp="1"/>
          </p:cNvSpPr>
          <p:nvPr>
            <p:ph type="sldNum" sz="quarter" idx="10"/>
          </p:nvPr>
        </p:nvSpPr>
        <p:spPr/>
        <p:txBody>
          <a:bodyPr/>
          <a:lstStyle/>
          <a:p>
            <a:fld id="{6920D2DB-8E40-40D5-B6C1-CC36D058B580}"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400" dirty="0"/>
              <a:t> This is the Idle Free</a:t>
            </a:r>
            <a:r>
              <a:rPr lang="en-US" sz="1400" baseline="0" dirty="0"/>
              <a:t> Schools flyer that would be included with the letters and handed out during the Driver Contact Event. </a:t>
            </a:r>
            <a:endParaRPr lang="en-US" sz="1400" dirty="0"/>
          </a:p>
        </p:txBody>
      </p:sp>
      <p:sp>
        <p:nvSpPr>
          <p:cNvPr id="4" name="Slide Number Placeholder 3"/>
          <p:cNvSpPr>
            <a:spLocks noGrp="1"/>
          </p:cNvSpPr>
          <p:nvPr>
            <p:ph type="sldNum" sz="quarter" idx="10"/>
          </p:nvPr>
        </p:nvSpPr>
        <p:spPr/>
        <p:txBody>
          <a:bodyPr/>
          <a:lstStyle/>
          <a:p>
            <a:fld id="{6920D2DB-8E40-40D5-B6C1-CC36D058B580}"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400" dirty="0"/>
              <a:t> This is the pledge form</a:t>
            </a:r>
            <a:r>
              <a:rPr lang="en-US" sz="1400" baseline="0" dirty="0"/>
              <a:t> parents would be asked to sign. </a:t>
            </a:r>
          </a:p>
          <a:p>
            <a:pPr>
              <a:buFont typeface="Arial" pitchFamily="34" charset="0"/>
              <a:buChar char="•"/>
            </a:pPr>
            <a:endParaRPr lang="en-US" sz="1400" baseline="0" dirty="0"/>
          </a:p>
          <a:p>
            <a:pPr>
              <a:buFont typeface="Arial" pitchFamily="34" charset="0"/>
              <a:buChar char="•"/>
            </a:pPr>
            <a:r>
              <a:rPr lang="en-US" sz="1400" baseline="0" dirty="0"/>
              <a:t> There are separate pledge forms for the teachers, truck drivers and bus drivers. </a:t>
            </a:r>
            <a:endParaRPr lang="en-US" sz="1400" dirty="0"/>
          </a:p>
        </p:txBody>
      </p:sp>
      <p:sp>
        <p:nvSpPr>
          <p:cNvPr id="4" name="Slide Number Placeholder 3"/>
          <p:cNvSpPr>
            <a:spLocks noGrp="1"/>
          </p:cNvSpPr>
          <p:nvPr>
            <p:ph type="sldNum" sz="quarter" idx="10"/>
          </p:nvPr>
        </p:nvSpPr>
        <p:spPr/>
        <p:txBody>
          <a:bodyPr/>
          <a:lstStyle/>
          <a:p>
            <a:fld id="{6920D2DB-8E40-40D5-B6C1-CC36D058B580}"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400" baseline="0" dirty="0"/>
              <a:t> The pledge for bus drivers is different and is from EPA’s Clean School Bus Program and is part of a really nice brochure they have that is just targeted toward reducing idling from school buses. </a:t>
            </a:r>
          </a:p>
        </p:txBody>
      </p:sp>
      <p:sp>
        <p:nvSpPr>
          <p:cNvPr id="4" name="Slide Number Placeholder 3"/>
          <p:cNvSpPr>
            <a:spLocks noGrp="1"/>
          </p:cNvSpPr>
          <p:nvPr>
            <p:ph type="sldNum" sz="quarter" idx="10"/>
          </p:nvPr>
        </p:nvSpPr>
        <p:spPr/>
        <p:txBody>
          <a:bodyPr/>
          <a:lstStyle/>
          <a:p>
            <a:fld id="{6920D2DB-8E40-40D5-B6C1-CC36D058B580}"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a:t> Right after you get the word out on the campaign, you want to get up your signs (in around November).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baseline="0" dirty="0"/>
              <a:t>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a:t> You want to make sure you cover all areas where parents pick up students, where school buses congregate and where truck drivers might idle during deliveries.  </a:t>
            </a:r>
          </a:p>
          <a:p>
            <a:pPr>
              <a:buFont typeface="Arial" pitchFamily="34" charset="0"/>
              <a:buChar char="•"/>
            </a:pPr>
            <a:endParaRPr lang="en-US" sz="1400" baseline="0" dirty="0"/>
          </a:p>
          <a:p>
            <a:pPr>
              <a:buFont typeface="Arial" pitchFamily="34" charset="0"/>
              <a:buChar char="•"/>
            </a:pPr>
            <a:r>
              <a:rPr lang="en-US" sz="1400" baseline="0" dirty="0"/>
              <a:t> Unfortunately, EPA does not have any funding available, which means schools have to purchase their own signs.  </a:t>
            </a:r>
          </a:p>
          <a:p>
            <a:pPr>
              <a:buFont typeface="Arial" pitchFamily="34" charset="0"/>
              <a:buChar char="•"/>
            </a:pPr>
            <a:endParaRPr lang="en-US" sz="1400" baseline="0" dirty="0"/>
          </a:p>
          <a:p>
            <a:pPr>
              <a:buFont typeface="Arial" pitchFamily="34" charset="0"/>
              <a:buChar char="•"/>
            </a:pPr>
            <a:r>
              <a:rPr lang="en-US" sz="1400" baseline="0" dirty="0"/>
              <a:t> The signs are only about $35 a piece and the number required by a school would depend on how large the school is and how many parking “areas” the school has.  </a:t>
            </a:r>
          </a:p>
          <a:p>
            <a:pPr>
              <a:buFont typeface="Arial" pitchFamily="34" charset="0"/>
              <a:buChar char="•"/>
            </a:pPr>
            <a:endParaRPr lang="en-US" sz="1400" baseline="0" dirty="0"/>
          </a:p>
        </p:txBody>
      </p:sp>
      <p:sp>
        <p:nvSpPr>
          <p:cNvPr id="4" name="Slide Number Placeholder 3"/>
          <p:cNvSpPr>
            <a:spLocks noGrp="1"/>
          </p:cNvSpPr>
          <p:nvPr>
            <p:ph type="sldNum" sz="quarter" idx="10"/>
          </p:nvPr>
        </p:nvSpPr>
        <p:spPr/>
        <p:txBody>
          <a:bodyPr/>
          <a:lstStyle/>
          <a:p>
            <a:fld id="{6920D2DB-8E40-40D5-B6C1-CC36D058B580}"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pPr>
              <a:buFont typeface="Arial" pitchFamily="34" charset="0"/>
              <a:buChar char="•"/>
            </a:pPr>
            <a:r>
              <a:rPr lang="en-US" sz="1400" dirty="0"/>
              <a:t> We provide these</a:t>
            </a:r>
            <a:r>
              <a:rPr lang="en-US" sz="1400" baseline="0" dirty="0"/>
              <a:t> two JPEGs that can be used to order signs, or you can use a different one you find, or even make your own.  </a:t>
            </a:r>
          </a:p>
          <a:p>
            <a:pPr>
              <a:buFont typeface="Arial" pitchFamily="34" charset="0"/>
              <a:buChar char="•"/>
            </a:pPr>
            <a:endParaRPr lang="en-US" sz="1400" baseline="0" dirty="0"/>
          </a:p>
        </p:txBody>
      </p:sp>
      <p:sp>
        <p:nvSpPr>
          <p:cNvPr id="4" name="Slide Number Placeholder 3"/>
          <p:cNvSpPr>
            <a:spLocks noGrp="1"/>
          </p:cNvSpPr>
          <p:nvPr>
            <p:ph type="sldNum" sz="quarter" idx="10"/>
          </p:nvPr>
        </p:nvSpPr>
        <p:spPr/>
        <p:txBody>
          <a:bodyPr/>
          <a:lstStyle/>
          <a:p>
            <a:fld id="{6920D2DB-8E40-40D5-B6C1-CC36D058B580}"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pPr>
              <a:buFont typeface="Arial" pitchFamily="34" charset="0"/>
              <a:buChar char="•"/>
            </a:pPr>
            <a:r>
              <a:rPr lang="en-US" sz="1400" baseline="0" dirty="0"/>
              <a:t> There is a plethora of no idle sign images available.  </a:t>
            </a:r>
            <a:endParaRPr lang="en-US" sz="1400" dirty="0"/>
          </a:p>
        </p:txBody>
      </p:sp>
      <p:sp>
        <p:nvSpPr>
          <p:cNvPr id="4" name="Slide Number Placeholder 3"/>
          <p:cNvSpPr>
            <a:spLocks noGrp="1"/>
          </p:cNvSpPr>
          <p:nvPr>
            <p:ph type="sldNum" sz="quarter" idx="10"/>
          </p:nvPr>
        </p:nvSpPr>
        <p:spPr/>
        <p:txBody>
          <a:bodyPr/>
          <a:lstStyle/>
          <a:p>
            <a:fld id="{6920D2DB-8E40-40D5-B6C1-CC36D058B580}"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pPr>
              <a:buFont typeface="Arial" pitchFamily="34" charset="0"/>
              <a:buChar char="•"/>
            </a:pPr>
            <a:r>
              <a:rPr lang="en-US" sz="1400" dirty="0"/>
              <a:t> Then in around March, you do the Driver Contact Event</a:t>
            </a:r>
            <a:r>
              <a:rPr lang="en-US" sz="1400" baseline="0" dirty="0"/>
              <a:t>, where all parents in vehicles are approached and either thanked for not idling or informed about the school’s idling policy.</a:t>
            </a:r>
          </a:p>
          <a:p>
            <a:pPr>
              <a:buFont typeface="Arial" pitchFamily="34" charset="0"/>
              <a:buChar char="•"/>
            </a:pPr>
            <a:endParaRPr lang="en-US" sz="1400" baseline="0" dirty="0"/>
          </a:p>
          <a:p>
            <a:pPr>
              <a:buFont typeface="Arial" pitchFamily="34" charset="0"/>
              <a:buChar char="•"/>
            </a:pPr>
            <a:r>
              <a:rPr lang="en-US" sz="1400" baseline="0" dirty="0"/>
              <a:t> This is a great event for the kids to do as well.  The kids really get into this one and its great experience in using tact, kindness and positive reinforcement to get the results you want. </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6920D2DB-8E40-40D5-B6C1-CC36D058B580}"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400" dirty="0"/>
              <a:t> The</a:t>
            </a:r>
            <a:r>
              <a:rPr lang="en-US" sz="1400" baseline="0" dirty="0"/>
              <a:t> driver contact event should happen separately from any observations; again, so you don’t influence behavior.</a:t>
            </a:r>
          </a:p>
          <a:p>
            <a:pPr>
              <a:buFont typeface="Arial" pitchFamily="34" charset="0"/>
              <a:buChar char="•"/>
            </a:pPr>
            <a:endParaRPr lang="en-US" sz="1400" baseline="0" dirty="0"/>
          </a:p>
          <a:p>
            <a:pPr>
              <a:buFont typeface="Arial" pitchFamily="34" charset="0"/>
              <a:buChar char="•"/>
            </a:pPr>
            <a:r>
              <a:rPr lang="en-US" sz="1400" baseline="0" dirty="0"/>
              <a:t> You want to be sure to approach </a:t>
            </a:r>
            <a:r>
              <a:rPr lang="en-US" sz="1400" b="1" baseline="0" dirty="0"/>
              <a:t>all</a:t>
            </a:r>
            <a:r>
              <a:rPr lang="en-US" sz="1400" b="0" baseline="0" dirty="0"/>
              <a:t> drivers.  Thanking the drivers who aren’t idling provides positive reinforcement for your message.  </a:t>
            </a:r>
          </a:p>
          <a:p>
            <a:pPr>
              <a:buFont typeface="Arial" pitchFamily="34" charset="0"/>
              <a:buChar char="•"/>
            </a:pPr>
            <a:endParaRPr lang="en-US" sz="1400" b="0" baseline="0" dirty="0"/>
          </a:p>
          <a:p>
            <a:pPr>
              <a:buFont typeface="Arial" pitchFamily="34" charset="0"/>
              <a:buChar char="•"/>
            </a:pPr>
            <a:r>
              <a:rPr lang="en-US" sz="1400" b="0" baseline="0" dirty="0"/>
              <a:t> Offer the Idle Free Schools flyer to all drivers.  </a:t>
            </a:r>
          </a:p>
          <a:p>
            <a:pPr>
              <a:buFont typeface="Arial" pitchFamily="34" charset="0"/>
              <a:buChar char="•"/>
            </a:pPr>
            <a:endParaRPr lang="en-US" sz="1400" b="0" baseline="0" dirty="0"/>
          </a:p>
          <a:p>
            <a:pPr>
              <a:buFont typeface="Arial" pitchFamily="34" charset="0"/>
              <a:buChar char="•"/>
            </a:pPr>
            <a:r>
              <a:rPr lang="en-US" sz="1400" b="0" baseline="0" dirty="0"/>
              <a:t> Its also great to have an incentive, like a keychain, to give out to parents also.  </a:t>
            </a:r>
            <a:endParaRPr lang="en-US" sz="1400" dirty="0"/>
          </a:p>
        </p:txBody>
      </p:sp>
      <p:sp>
        <p:nvSpPr>
          <p:cNvPr id="4" name="Slide Number Placeholder 3"/>
          <p:cNvSpPr>
            <a:spLocks noGrp="1"/>
          </p:cNvSpPr>
          <p:nvPr>
            <p:ph type="sldNum" sz="quarter" idx="10"/>
          </p:nvPr>
        </p:nvSpPr>
        <p:spPr/>
        <p:txBody>
          <a:bodyPr/>
          <a:lstStyle/>
          <a:p>
            <a:fld id="{6920D2DB-8E40-40D5-B6C1-CC36D058B580}"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a:t> We recommend providing incentives for the Driver Contact event, for example key chains with the school’s logo on one side and the Turn Your Key, Be Idle Free Logo on the other side.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400" baseline="0" dirty="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a:t> We like this particular incentive because parents are more likely to use a keychain with the school logo on it as well.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400" baseline="0" dirty="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400" baseline="0" dirty="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a:t>  We also recommend providing incentives for the classes that return the most pledges, for parents that return pledges, whatever the school thinks is appropriate.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400" baseline="0" dirty="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a:t> Unfortunately, EPA does not have funding available, so these would be additional costs the school would have to cover. </a:t>
            </a:r>
            <a:endParaRPr lang="en-US" sz="1400" dirty="0"/>
          </a:p>
        </p:txBody>
      </p:sp>
      <p:sp>
        <p:nvSpPr>
          <p:cNvPr id="4" name="Slide Number Placeholder 3"/>
          <p:cNvSpPr>
            <a:spLocks noGrp="1"/>
          </p:cNvSpPr>
          <p:nvPr>
            <p:ph type="sldNum" sz="quarter" idx="10"/>
          </p:nvPr>
        </p:nvSpPr>
        <p:spPr/>
        <p:txBody>
          <a:bodyPr/>
          <a:lstStyle/>
          <a:p>
            <a:fld id="{6920D2DB-8E40-40D5-B6C1-CC36D058B580}"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pPr>
              <a:buFont typeface="Arial" pitchFamily="34" charset="0"/>
              <a:buChar char="•"/>
            </a:pPr>
            <a:r>
              <a:rPr lang="en-US" sz="1400" dirty="0"/>
              <a:t> Here is the Turn Your Key, Be Idle Free logo.</a:t>
            </a:r>
          </a:p>
          <a:p>
            <a:pPr>
              <a:buFont typeface="Arial" pitchFamily="34" charset="0"/>
              <a:buChar char="•"/>
            </a:pPr>
            <a:endParaRPr lang="en-US" sz="1400" dirty="0"/>
          </a:p>
          <a:p>
            <a:pPr>
              <a:buFont typeface="Arial" pitchFamily="34" charset="0"/>
              <a:buChar char="•"/>
            </a:pPr>
            <a:r>
              <a:rPr lang="en-US" sz="1400" baseline="0" dirty="0"/>
              <a:t> This logo was created by the Idle Free Utah campaign and they kindly let us use it for our Toolkit and have made it available for others to use in their campaigns.  </a:t>
            </a:r>
            <a:endParaRPr lang="en-US" sz="1400" dirty="0"/>
          </a:p>
        </p:txBody>
      </p:sp>
      <p:sp>
        <p:nvSpPr>
          <p:cNvPr id="4" name="Slide Number Placeholder 3"/>
          <p:cNvSpPr>
            <a:spLocks noGrp="1"/>
          </p:cNvSpPr>
          <p:nvPr>
            <p:ph type="sldNum" sz="quarter" idx="10"/>
          </p:nvPr>
        </p:nvSpPr>
        <p:spPr/>
        <p:txBody>
          <a:bodyPr/>
          <a:lstStyle/>
          <a:p>
            <a:fld id="{6920D2DB-8E40-40D5-B6C1-CC36D058B580}"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pPr>
              <a:buFont typeface="Arial" pitchFamily="34" charset="0"/>
              <a:buChar char="•"/>
            </a:pPr>
            <a:r>
              <a:rPr lang="en-US" sz="1400" dirty="0"/>
              <a:t> Another subset of air toxics</a:t>
            </a:r>
            <a:r>
              <a:rPr lang="en-US" sz="1400" baseline="0" dirty="0"/>
              <a:t> are Mobile Source Air Toxics, or MSATs, which are Air Toxics emitted from mobile sources.  </a:t>
            </a:r>
          </a:p>
          <a:p>
            <a:pPr>
              <a:buFont typeface="Arial" pitchFamily="34" charset="0"/>
              <a:buChar char="•"/>
            </a:pPr>
            <a:endParaRPr lang="en-US" sz="1400" baseline="0" dirty="0"/>
          </a:p>
          <a:p>
            <a:pPr>
              <a:buFont typeface="Arial" pitchFamily="34" charset="0"/>
              <a:buChar char="•"/>
            </a:pPr>
            <a:r>
              <a:rPr lang="en-US" sz="1400" baseline="0" dirty="0"/>
              <a:t> Mobile sources include </a:t>
            </a:r>
          </a:p>
          <a:p>
            <a:pPr lvl="1">
              <a:buFont typeface="Arial" pitchFamily="34" charset="0"/>
              <a:buChar char="•"/>
            </a:pPr>
            <a:r>
              <a:rPr lang="en-US" sz="1400" baseline="0" dirty="0"/>
              <a:t>cars, trucks and buses, </a:t>
            </a:r>
          </a:p>
          <a:p>
            <a:pPr lvl="1">
              <a:buFont typeface="Arial" pitchFamily="34" charset="0"/>
              <a:buChar char="•"/>
            </a:pPr>
            <a:r>
              <a:rPr lang="en-US" sz="1400" baseline="0" dirty="0"/>
              <a:t>and non-road vehicles like boats, trains and construction and agricultural equipment. </a:t>
            </a:r>
          </a:p>
        </p:txBody>
      </p:sp>
      <p:sp>
        <p:nvSpPr>
          <p:cNvPr id="4" name="Slide Number Placeholder 3"/>
          <p:cNvSpPr>
            <a:spLocks noGrp="1"/>
          </p:cNvSpPr>
          <p:nvPr>
            <p:ph type="sldNum" sz="quarter" idx="10"/>
          </p:nvPr>
        </p:nvSpPr>
        <p:spPr/>
        <p:txBody>
          <a:bodyPr/>
          <a:lstStyle/>
          <a:p>
            <a:fld id="{6920D2DB-8E40-40D5-B6C1-CC36D058B580}"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pPr>
              <a:buFont typeface="Arial" pitchFamily="34" charset="0"/>
              <a:buChar char="•"/>
            </a:pPr>
            <a:r>
              <a:rPr lang="en-US" sz="1400" dirty="0"/>
              <a:t> We</a:t>
            </a:r>
            <a:r>
              <a:rPr lang="en-US" sz="1400" baseline="0" dirty="0"/>
              <a:t> recommend publishing articles in the school newsletter at the beginning of the campaign and then at least once a year. </a:t>
            </a:r>
          </a:p>
          <a:p>
            <a:pPr>
              <a:buFont typeface="Arial" pitchFamily="34" charset="0"/>
              <a:buChar char="•"/>
            </a:pPr>
            <a:endParaRPr lang="en-US" baseline="0" dirty="0"/>
          </a:p>
        </p:txBody>
      </p:sp>
      <p:sp>
        <p:nvSpPr>
          <p:cNvPr id="4" name="Slide Number Placeholder 3"/>
          <p:cNvSpPr>
            <a:spLocks noGrp="1"/>
          </p:cNvSpPr>
          <p:nvPr>
            <p:ph type="sldNum" sz="quarter" idx="10"/>
          </p:nvPr>
        </p:nvSpPr>
        <p:spPr/>
        <p:txBody>
          <a:bodyPr/>
          <a:lstStyle/>
          <a:p>
            <a:fld id="{6920D2DB-8E40-40D5-B6C1-CC36D058B580}"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400" dirty="0"/>
              <a:t> This is what the recommended schedule looks like.</a:t>
            </a:r>
            <a:r>
              <a:rPr lang="en-US" sz="1400" baseline="0" dirty="0"/>
              <a:t>  Of course each school needs to determine what they can and cannot do.  </a:t>
            </a:r>
          </a:p>
          <a:p>
            <a:pPr>
              <a:buFont typeface="Arial" pitchFamily="34" charset="0"/>
              <a:buChar char="•"/>
            </a:pPr>
            <a:endParaRPr lang="en-US" sz="1400" baseline="0" dirty="0"/>
          </a:p>
          <a:p>
            <a:pPr>
              <a:buFont typeface="Arial" pitchFamily="34" charset="0"/>
              <a:buChar char="•"/>
            </a:pPr>
            <a:r>
              <a:rPr lang="en-US" sz="1400" baseline="0" dirty="0"/>
              <a:t> As you can see, the schedule we recommend goes through the whole school year with minimal continuing activities in subsequent years. </a:t>
            </a:r>
            <a:endParaRPr lang="en-US" sz="1400" dirty="0"/>
          </a:p>
        </p:txBody>
      </p:sp>
      <p:sp>
        <p:nvSpPr>
          <p:cNvPr id="4" name="Slide Number Placeholder 3"/>
          <p:cNvSpPr>
            <a:spLocks noGrp="1"/>
          </p:cNvSpPr>
          <p:nvPr>
            <p:ph type="sldNum" sz="quarter" idx="10"/>
          </p:nvPr>
        </p:nvSpPr>
        <p:spPr/>
        <p:txBody>
          <a:bodyPr/>
          <a:lstStyle/>
          <a:p>
            <a:fld id="{6920D2DB-8E40-40D5-B6C1-CC36D058B580}"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pPr>
              <a:buFont typeface="Arial" pitchFamily="34" charset="0"/>
              <a:buChar char="•"/>
            </a:pPr>
            <a:r>
              <a:rPr lang="en-US" sz="1400" dirty="0"/>
              <a:t> Its essential to keep the program up. </a:t>
            </a:r>
          </a:p>
          <a:p>
            <a:pPr>
              <a:buFont typeface="Arial" pitchFamily="34" charset="0"/>
              <a:buChar char="•"/>
            </a:pPr>
            <a:endParaRPr lang="en-US" sz="1400" dirty="0"/>
          </a:p>
          <a:p>
            <a:pPr>
              <a:buFont typeface="Arial" pitchFamily="34" charset="0"/>
              <a:buChar char="•"/>
            </a:pPr>
            <a:r>
              <a:rPr lang="en-US" sz="1400" baseline="0" dirty="0"/>
              <a:t> New parents come to a school every year and returning parents need to be reminded. </a:t>
            </a:r>
          </a:p>
          <a:p>
            <a:pPr>
              <a:buFont typeface="Arial" pitchFamily="34" charset="0"/>
              <a:buChar char="•"/>
            </a:pPr>
            <a:endParaRPr lang="en-US" sz="1400" baseline="0" dirty="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a:t> Publishing annual reminders about the policy is essential.  </a:t>
            </a:r>
            <a:endParaRPr lang="en-US" sz="1400" dirty="0"/>
          </a:p>
          <a:p>
            <a:pPr>
              <a:buFont typeface="Arial" pitchFamily="34" charset="0"/>
              <a:buChar char="•"/>
            </a:pPr>
            <a:endParaRPr lang="en-US" sz="1400" baseline="0" dirty="0"/>
          </a:p>
          <a:p>
            <a:pPr>
              <a:buFont typeface="Arial" pitchFamily="34" charset="0"/>
              <a:buChar char="•"/>
            </a:pPr>
            <a:r>
              <a:rPr lang="en-US" sz="1400" baseline="0" dirty="0"/>
              <a:t> And having one driver contact event per school year is not very time consuming or difficult, but its very important and is a great activity for the kids to do.  </a:t>
            </a:r>
          </a:p>
          <a:p>
            <a:pPr>
              <a:buFont typeface="Arial" pitchFamily="34" charset="0"/>
              <a:buNone/>
            </a:pPr>
            <a:endParaRPr lang="en-US" sz="1400" baseline="0" dirty="0"/>
          </a:p>
        </p:txBody>
      </p:sp>
      <p:sp>
        <p:nvSpPr>
          <p:cNvPr id="4" name="Slide Number Placeholder 3"/>
          <p:cNvSpPr>
            <a:spLocks noGrp="1"/>
          </p:cNvSpPr>
          <p:nvPr>
            <p:ph type="sldNum" sz="quarter" idx="10"/>
          </p:nvPr>
        </p:nvSpPr>
        <p:spPr/>
        <p:txBody>
          <a:bodyPr/>
          <a:lstStyle/>
          <a:p>
            <a:fld id="{6920D2DB-8E40-40D5-B6C1-CC36D058B580}"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pPr>
              <a:buFont typeface="Arial" pitchFamily="34" charset="0"/>
              <a:buChar char="•"/>
            </a:pPr>
            <a:r>
              <a:rPr lang="en-US" sz="1400" dirty="0"/>
              <a:t> Here</a:t>
            </a:r>
            <a:r>
              <a:rPr lang="en-US" sz="1400" baseline="0" dirty="0"/>
              <a:t> is the Idle Free Schools website address and our contact information.  </a:t>
            </a:r>
            <a:endParaRPr lang="en-US" sz="1400" dirty="0"/>
          </a:p>
          <a:p>
            <a:pPr>
              <a:buFont typeface="Arial" pitchFamily="34" charset="0"/>
              <a:buChar char="•"/>
            </a:pPr>
            <a:endParaRPr lang="en-US" sz="1400" dirty="0"/>
          </a:p>
          <a:p>
            <a:pPr>
              <a:buFont typeface="Arial" pitchFamily="34" charset="0"/>
              <a:buChar char="•"/>
            </a:pPr>
            <a:r>
              <a:rPr lang="en-US" sz="1400" dirty="0"/>
              <a:t> Some of the materials can be found on the website,</a:t>
            </a:r>
            <a:r>
              <a:rPr lang="en-US" sz="1400" baseline="0" dirty="0"/>
              <a:t> but to get a full electronic copy of the toolkit, you need to contact me or my colleague Marisa.  We are also available for assistance with the campaigns.  </a:t>
            </a:r>
            <a:endParaRPr lang="en-US" sz="1400" dirty="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6920D2DB-8E40-40D5-B6C1-CC36D058B580}" type="slidenum">
              <a:rPr lang="en-US" smtClean="0"/>
              <a:pPr/>
              <a:t>43</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pPr>
              <a:buFont typeface="Arial" pitchFamily="34" charset="0"/>
              <a:buChar char="•"/>
            </a:pPr>
            <a:r>
              <a:rPr lang="en-US" sz="1400" baseline="0" dirty="0"/>
              <a:t> More than 1,000 different compounds have been identified in exhaust and evaporative emissions from mobile sources.  </a:t>
            </a:r>
          </a:p>
          <a:p>
            <a:pPr>
              <a:buFont typeface="Arial" pitchFamily="34" charset="0"/>
              <a:buNone/>
            </a:pPr>
            <a:endParaRPr lang="en-US" sz="1400" baseline="0" dirty="0"/>
          </a:p>
          <a:p>
            <a:pPr>
              <a:buFont typeface="Arial" pitchFamily="34" charset="0"/>
              <a:buChar char="•"/>
            </a:pPr>
            <a:r>
              <a:rPr lang="en-US" sz="1400" baseline="0" dirty="0"/>
              <a:t> MSATs have the potential for serious health effects and many MSATs are also Priority Air Toxics, which again, are the air toxics that present the greatest threat to human health and the environment. </a:t>
            </a:r>
          </a:p>
          <a:p>
            <a:pPr>
              <a:buFont typeface="Arial" pitchFamily="34" charset="0"/>
              <a:buChar char="•"/>
            </a:pPr>
            <a:endParaRPr lang="en-US" sz="1400" baseline="0" dirty="0"/>
          </a:p>
          <a:p>
            <a:pPr>
              <a:buFont typeface="Arial" pitchFamily="34" charset="0"/>
              <a:buChar char="•"/>
            </a:pPr>
            <a:r>
              <a:rPr lang="en-US" sz="1400" baseline="0" dirty="0"/>
              <a:t> MSATs are responsible for about 50% of the nationwide cancer risk. </a:t>
            </a:r>
          </a:p>
          <a:p>
            <a:pPr>
              <a:buFont typeface="Arial" pitchFamily="34" charset="0"/>
              <a:buNone/>
            </a:pPr>
            <a:endParaRPr lang="en-US" sz="1400" baseline="0" dirty="0"/>
          </a:p>
          <a:p>
            <a:pPr>
              <a:buFont typeface="Arial" pitchFamily="34" charset="0"/>
              <a:buChar char="•"/>
            </a:pPr>
            <a:r>
              <a:rPr lang="en-US" sz="1400" baseline="0" dirty="0"/>
              <a:t> In the US, mobile sources are the number one contributor to Air Toxics. </a:t>
            </a:r>
            <a:endParaRPr lang="en-US" sz="1400" dirty="0"/>
          </a:p>
        </p:txBody>
      </p:sp>
      <p:sp>
        <p:nvSpPr>
          <p:cNvPr id="4" name="Slide Number Placeholder 3"/>
          <p:cNvSpPr>
            <a:spLocks noGrp="1"/>
          </p:cNvSpPr>
          <p:nvPr>
            <p:ph type="sldNum" sz="quarter" idx="10"/>
          </p:nvPr>
        </p:nvSpPr>
        <p:spPr/>
        <p:txBody>
          <a:bodyPr/>
          <a:lstStyle/>
          <a:p>
            <a:fld id="{6920D2DB-8E40-40D5-B6C1-CC36D058B580}"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pPr>
              <a:buFont typeface="Arial" pitchFamily="34" charset="0"/>
              <a:buChar char="•"/>
            </a:pPr>
            <a:r>
              <a:rPr lang="en-US" sz="1400" dirty="0"/>
              <a:t> Here</a:t>
            </a:r>
            <a:r>
              <a:rPr lang="en-US" sz="1400" baseline="0" dirty="0"/>
              <a:t> are some mobile source air toxics. </a:t>
            </a:r>
          </a:p>
          <a:p>
            <a:pPr>
              <a:buFont typeface="Arial" pitchFamily="34" charset="0"/>
              <a:buChar char="•"/>
            </a:pPr>
            <a:endParaRPr lang="en-US" sz="1400" baseline="0" dirty="0"/>
          </a:p>
          <a:p>
            <a:pPr>
              <a:buFont typeface="Arial" pitchFamily="34" charset="0"/>
              <a:buChar char="•"/>
            </a:pPr>
            <a:r>
              <a:rPr lang="en-US" sz="1400" baseline="0" dirty="0"/>
              <a:t> Among them are Dioxin, Formaldehyde, Lead, Mercury, and Benzene, all of which are </a:t>
            </a:r>
            <a:r>
              <a:rPr lang="en-US" sz="1400" b="1" baseline="0" dirty="0"/>
              <a:t>also </a:t>
            </a:r>
            <a:r>
              <a:rPr lang="en-US" sz="1400" baseline="0" dirty="0"/>
              <a:t>priority air toxics. </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6920D2DB-8E40-40D5-B6C1-CC36D058B580}"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pPr>
              <a:buFont typeface="Arial" pitchFamily="34" charset="0"/>
              <a:buChar char="•"/>
            </a:pPr>
            <a:r>
              <a:rPr lang="en-US" sz="1400" dirty="0"/>
              <a:t> In addition to air toxics, mobile sources</a:t>
            </a:r>
            <a:r>
              <a:rPr lang="en-US" sz="1400" baseline="0" dirty="0"/>
              <a:t> also produce greenhouse gases, like carbon dioxide.</a:t>
            </a:r>
          </a:p>
          <a:p>
            <a:pPr>
              <a:buFont typeface="Arial" pitchFamily="34" charset="0"/>
              <a:buChar char="•"/>
            </a:pPr>
            <a:endParaRPr lang="en-US" sz="1400" baseline="0" dirty="0"/>
          </a:p>
          <a:p>
            <a:pPr>
              <a:buFont typeface="Arial" pitchFamily="34" charset="0"/>
              <a:buChar char="•"/>
            </a:pPr>
            <a:r>
              <a:rPr lang="en-US" sz="1400" baseline="0" dirty="0"/>
              <a:t> Greenhouse gases trap heat in the atmosphere and contribute to global climate change. </a:t>
            </a:r>
          </a:p>
          <a:p>
            <a:pPr>
              <a:buFont typeface="Arial" pitchFamily="34" charset="0"/>
              <a:buChar char="•"/>
            </a:pPr>
            <a:endParaRPr lang="en-US" sz="1400" baseline="0" dirty="0"/>
          </a:p>
          <a:p>
            <a:pPr>
              <a:buFont typeface="Arial" pitchFamily="34" charset="0"/>
              <a:buChar char="•"/>
            </a:pPr>
            <a:r>
              <a:rPr lang="en-US" sz="1400" baseline="0" dirty="0"/>
              <a:t> </a:t>
            </a:r>
            <a:r>
              <a:rPr lang="en-US" sz="1400" dirty="0"/>
              <a:t>During the past century, humans have substantially added to the amount of greenhouse gases in the atmosphere by </a:t>
            </a:r>
            <a:r>
              <a:rPr lang="en-US" sz="1400" b="1" dirty="0">
                <a:solidFill>
                  <a:srgbClr val="FF0000"/>
                </a:solidFill>
              </a:rPr>
              <a:t>burning fossil fuels</a:t>
            </a:r>
            <a:r>
              <a:rPr lang="en-US" sz="1400" dirty="0"/>
              <a:t>.  </a:t>
            </a:r>
          </a:p>
          <a:p>
            <a:pPr>
              <a:buFont typeface="Arial" pitchFamily="34" charset="0"/>
              <a:buChar char="•"/>
            </a:pPr>
            <a:endParaRPr lang="en-US" sz="1400" dirty="0"/>
          </a:p>
          <a:p>
            <a:pPr>
              <a:buFont typeface="Arial" pitchFamily="34" charset="0"/>
              <a:buChar char="•"/>
            </a:pPr>
            <a:r>
              <a:rPr lang="en-US" sz="1400" dirty="0"/>
              <a:t>The added gases are enhancing the natural greenhouse effect, and likely contributing to an </a:t>
            </a:r>
            <a:r>
              <a:rPr lang="en-US" sz="1400" b="1" dirty="0">
                <a:solidFill>
                  <a:srgbClr val="FF0000"/>
                </a:solidFill>
              </a:rPr>
              <a:t>increase in global average temperature </a:t>
            </a:r>
            <a:r>
              <a:rPr lang="en-US" sz="1400" dirty="0"/>
              <a:t>and related climate changes.  </a:t>
            </a:r>
          </a:p>
          <a:p>
            <a:pPr>
              <a:buFont typeface="Arial" pitchFamily="34" charset="0"/>
              <a:buChar char="•"/>
            </a:pPr>
            <a:endParaRPr lang="en-US" sz="1400" baseline="0" dirty="0"/>
          </a:p>
        </p:txBody>
      </p:sp>
      <p:sp>
        <p:nvSpPr>
          <p:cNvPr id="4" name="Slide Number Placeholder 3"/>
          <p:cNvSpPr>
            <a:spLocks noGrp="1"/>
          </p:cNvSpPr>
          <p:nvPr>
            <p:ph type="sldNum" sz="quarter" idx="10"/>
          </p:nvPr>
        </p:nvSpPr>
        <p:spPr/>
        <p:txBody>
          <a:bodyPr/>
          <a:lstStyle/>
          <a:p>
            <a:fld id="{6920D2DB-8E40-40D5-B6C1-CC36D058B580}"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xfrm>
            <a:off x="1104900" y="696913"/>
            <a:ext cx="4648200" cy="3486150"/>
          </a:xfrm>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a:buFont typeface="Arial" pitchFamily="34" charset="0"/>
              <a:buChar char="•"/>
            </a:pPr>
            <a:r>
              <a:rPr lang="en-US" sz="1400" dirty="0"/>
              <a:t> So now that we’ve described</a:t>
            </a:r>
            <a:r>
              <a:rPr lang="en-US" sz="1400" b="0" u="none" dirty="0"/>
              <a:t> why it is so important to reduce Air</a:t>
            </a:r>
            <a:r>
              <a:rPr lang="en-US" sz="1400" b="0" u="none" baseline="0" dirty="0"/>
              <a:t> Toxics, in particular Mobile Source Air Toxics, l</a:t>
            </a:r>
            <a:r>
              <a:rPr lang="en-US" sz="1400" dirty="0"/>
              <a:t>ets talk about why we are focusing on air pollution at schools. </a:t>
            </a:r>
          </a:p>
          <a:p>
            <a:pPr>
              <a:buFont typeface="Arial" pitchFamily="34" charset="0"/>
              <a:buChar char="•"/>
            </a:pPr>
            <a:endParaRPr lang="en-US" sz="1400" dirty="0"/>
          </a:p>
          <a:p>
            <a:pPr>
              <a:buFont typeface="Arial" pitchFamily="34" charset="0"/>
              <a:buNone/>
            </a:pPr>
            <a:endParaRPr lang="en-US" dirty="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1CBDD6-6B1E-4330-A74F-C0900910A303}"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xfrm>
            <a:off x="1104900" y="696913"/>
            <a:ext cx="4648200" cy="3486150"/>
          </a:xfrm>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a:buFont typeface="Arial" pitchFamily="34" charset="0"/>
              <a:buChar char="•"/>
            </a:pPr>
            <a:r>
              <a:rPr lang="en-US" sz="1400" dirty="0"/>
              <a:t> Children’s lungs are still developing and they have a higher inhalation rate, which means greater exposure and potentially</a:t>
            </a:r>
            <a:r>
              <a:rPr lang="en-US" sz="1400" baseline="0" dirty="0"/>
              <a:t> permanent lung damage. </a:t>
            </a:r>
          </a:p>
          <a:p>
            <a:pPr>
              <a:buFont typeface="Arial" pitchFamily="34" charset="0"/>
              <a:buChar char="•"/>
            </a:pPr>
            <a:endParaRPr lang="en-US" sz="1400" baseline="0" dirty="0"/>
          </a:p>
          <a:p>
            <a:pPr>
              <a:buFont typeface="Arial" pitchFamily="34" charset="0"/>
              <a:buChar char="•"/>
            </a:pPr>
            <a:r>
              <a:rPr lang="en-US" sz="1400" baseline="0" dirty="0"/>
              <a:t> As you can see, children breath at a much faster rate.  </a:t>
            </a:r>
          </a:p>
          <a:p>
            <a:pPr>
              <a:buFont typeface="Arial" pitchFamily="34" charset="0"/>
              <a:buNone/>
            </a:pPr>
            <a:endParaRPr lang="en-US" sz="1400" baseline="0" dirty="0"/>
          </a:p>
          <a:p>
            <a:pPr>
              <a:buFont typeface="Arial" pitchFamily="34" charset="0"/>
              <a:buChar char="•"/>
            </a:pPr>
            <a:r>
              <a:rPr lang="en-US" sz="1400" baseline="0" dirty="0"/>
              <a:t> While an adult breathes at a rate of 12-18 breaths per minute, a young child breathes at a rate of 20-40 breaths per minute. </a:t>
            </a:r>
          </a:p>
          <a:p>
            <a:pPr>
              <a:buFont typeface="Arial" pitchFamily="34" charset="0"/>
              <a:buNone/>
            </a:pPr>
            <a:endParaRPr lang="en-US" dirty="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1CBDD6-6B1E-4330-A74F-C0900910A303}"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DFB9B18E-EF6F-479A-A3A9-C301035DB9B0}" type="datetimeFigureOut">
              <a:rPr lang="en-US" smtClean="0"/>
              <a:pPr/>
              <a:t>5/28/2019</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5AD8E5D-24AF-49EB-9264-412883721733}"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B9B18E-EF6F-479A-A3A9-C301035DB9B0}" type="datetimeFigureOut">
              <a:rPr lang="en-US" smtClean="0"/>
              <a:pPr/>
              <a:t>5/28/2019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AD8E5D-24AF-49EB-9264-41288372173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F5AD8E5D-24AF-49EB-9264-412883721733}"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B9B18E-EF6F-479A-A3A9-C301035DB9B0}" type="datetimeFigureOut">
              <a:rPr lang="en-US" smtClean="0"/>
              <a:pPr/>
              <a:t>5/28/2019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4939" y="889001"/>
            <a:ext cx="8885237" cy="1155700"/>
          </a:xfrm>
        </p:spPr>
        <p:txBody>
          <a:bodyPr/>
          <a:lstStyle/>
          <a:p>
            <a:r>
              <a:rPr lang="en-US"/>
              <a:t>Click to edit Master title style</a:t>
            </a:r>
          </a:p>
        </p:txBody>
      </p:sp>
      <p:sp>
        <p:nvSpPr>
          <p:cNvPr id="3" name="Table Placeholder 2"/>
          <p:cNvSpPr>
            <a:spLocks noGrp="1"/>
          </p:cNvSpPr>
          <p:nvPr>
            <p:ph type="tbl" idx="1"/>
          </p:nvPr>
        </p:nvSpPr>
        <p:spPr>
          <a:xfrm>
            <a:off x="134938" y="2116139"/>
            <a:ext cx="8896351" cy="4135437"/>
          </a:xfrm>
        </p:spPr>
        <p:txBody>
          <a:bodyPr/>
          <a:lstStyle/>
          <a:p>
            <a:pPr lvl="0"/>
            <a:endParaRPr lang="en-US" noProof="0" dirty="0"/>
          </a:p>
        </p:txBody>
      </p:sp>
      <p:sp>
        <p:nvSpPr>
          <p:cNvPr id="4" name="Rectangle 27"/>
          <p:cNvSpPr>
            <a:spLocks noGrp="1" noChangeArrowheads="1"/>
          </p:cNvSpPr>
          <p:nvPr>
            <p:ph type="dt" sz="half" idx="10"/>
          </p:nvPr>
        </p:nvSpPr>
        <p:spPr/>
        <p:txBody>
          <a:bodyPr/>
          <a:lstStyle>
            <a:lvl1pPr>
              <a:defRPr/>
            </a:lvl1pPr>
          </a:lstStyle>
          <a:p>
            <a:pPr>
              <a:defRPr/>
            </a:pPr>
            <a:endParaRPr lang="en-US" dirty="0"/>
          </a:p>
        </p:txBody>
      </p:sp>
      <p:sp>
        <p:nvSpPr>
          <p:cNvPr id="5" name="Rectangle 28"/>
          <p:cNvSpPr>
            <a:spLocks noGrp="1" noChangeArrowheads="1"/>
          </p:cNvSpPr>
          <p:nvPr>
            <p:ph type="ftr" sz="quarter" idx="11"/>
          </p:nvPr>
        </p:nvSpPr>
        <p:spPr/>
        <p:txBody>
          <a:bodyPr/>
          <a:lstStyle>
            <a:lvl1pPr>
              <a:defRPr/>
            </a:lvl1pPr>
          </a:lstStyle>
          <a:p>
            <a:pPr>
              <a:defRPr/>
            </a:pPr>
            <a:endParaRPr lang="en-US" dirty="0"/>
          </a:p>
        </p:txBody>
      </p:sp>
      <p:sp>
        <p:nvSpPr>
          <p:cNvPr id="6" name="Rectangle 29"/>
          <p:cNvSpPr>
            <a:spLocks noGrp="1" noChangeArrowheads="1"/>
          </p:cNvSpPr>
          <p:nvPr>
            <p:ph type="sldNum" sz="quarter" idx="12"/>
          </p:nvPr>
        </p:nvSpPr>
        <p:spPr/>
        <p:txBody>
          <a:bodyPr/>
          <a:lstStyle>
            <a:lvl1pPr>
              <a:defRPr/>
            </a:lvl1pPr>
          </a:lstStyle>
          <a:p>
            <a:pPr>
              <a:defRPr/>
            </a:pPr>
            <a:fld id="{3E4EBE35-9385-445F-ACB0-1489A67A977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DFB9B18E-EF6F-479A-A3A9-C301035DB9B0}" type="datetimeFigureOut">
              <a:rPr lang="en-US" smtClean="0"/>
              <a:pPr/>
              <a:t>5/28/2019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F5AD8E5D-24AF-49EB-9264-412883721733}"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DFB9B18E-EF6F-479A-A3A9-C301035DB9B0}" type="datetimeFigureOut">
              <a:rPr lang="en-US" smtClean="0"/>
              <a:pPr/>
              <a:t>5/28/2019</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5AD8E5D-24AF-49EB-9264-412883721733}"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DFB9B18E-EF6F-479A-A3A9-C301035DB9B0}" type="datetimeFigureOut">
              <a:rPr lang="en-US" smtClean="0"/>
              <a:pPr/>
              <a:t>5/28/2019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AD8E5D-24AF-49EB-9264-412883721733}"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DFB9B18E-EF6F-479A-A3A9-C301035DB9B0}" type="datetimeFigureOut">
              <a:rPr lang="en-US" smtClean="0"/>
              <a:pPr/>
              <a:t>5/28/2019</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F5AD8E5D-24AF-49EB-9264-412883721733}"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FB9B18E-EF6F-479A-A3A9-C301035DB9B0}" type="datetimeFigureOut">
              <a:rPr lang="en-US" smtClean="0"/>
              <a:pPr/>
              <a:t>5/28/2019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F5AD8E5D-24AF-49EB-9264-41288372173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DFB9B18E-EF6F-479A-A3A9-C301035DB9B0}" type="datetimeFigureOut">
              <a:rPr lang="en-US" smtClean="0"/>
              <a:pPr/>
              <a:t>5/28/2019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F5AD8E5D-24AF-49EB-9264-41288372173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5AD8E5D-24AF-49EB-9264-412883721733}"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DFB9B18E-EF6F-479A-A3A9-C301035DB9B0}" type="datetimeFigureOut">
              <a:rPr lang="en-US" smtClean="0"/>
              <a:pPr/>
              <a:t>5/28/2019</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F5AD8E5D-24AF-49EB-9264-412883721733}"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DFB9B18E-EF6F-479A-A3A9-C301035DB9B0}" type="datetimeFigureOut">
              <a:rPr lang="en-US" smtClean="0"/>
              <a:pPr/>
              <a:t>5/28/2019</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DFB9B18E-EF6F-479A-A3A9-C301035DB9B0}" type="datetimeFigureOut">
              <a:rPr lang="en-US" smtClean="0"/>
              <a:pPr/>
              <a:t>5/28/2019</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5AD8E5D-24AF-49EB-9264-412883721733}"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 id="2147484236" r:id="rId12"/>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30.gif"/></Relationships>
</file>

<file path=ppt/slides/_rels/slide35.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34.gif"/><Relationship Id="rId5" Type="http://schemas.openxmlformats.org/officeDocument/2006/relationships/image" Target="../media/image33.jpeg"/><Relationship Id="rId4" Type="http://schemas.openxmlformats.org/officeDocument/2006/relationships/image" Target="../media/image32.jpeg"/></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mailto:mcphilliamy.marisa@epa.gov"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791200" y="3352800"/>
            <a:ext cx="2895600" cy="2667000"/>
          </a:xfrm>
        </p:spPr>
        <p:txBody>
          <a:bodyPr>
            <a:normAutofit/>
          </a:bodyPr>
          <a:lstStyle/>
          <a:p>
            <a:r>
              <a:rPr lang="en-US" sz="2000" dirty="0"/>
              <a:t>Implementing an Idling Reduction campaign in Your school</a:t>
            </a:r>
          </a:p>
        </p:txBody>
      </p:sp>
      <p:sp>
        <p:nvSpPr>
          <p:cNvPr id="3" name="Title 2"/>
          <p:cNvSpPr>
            <a:spLocks noGrp="1"/>
          </p:cNvSpPr>
          <p:nvPr>
            <p:ph type="ctrTitle"/>
          </p:nvPr>
        </p:nvSpPr>
        <p:spPr/>
        <p:txBody>
          <a:bodyPr/>
          <a:lstStyle/>
          <a:p>
            <a:r>
              <a:rPr lang="en-US" dirty="0"/>
              <a:t>Idle Free Schools</a:t>
            </a:r>
          </a:p>
        </p:txBody>
      </p:sp>
      <p:pic>
        <p:nvPicPr>
          <p:cNvPr id="4" name="Picture 2" descr="http://3.bp.blogspot.com/-hYctV9WKDC8/TjCfGGqDCTI/AAAAAAAABZM/JsmAIW4xwx4/s1600/school+children+3.jpg"/>
          <p:cNvPicPr>
            <a:picLocks noChangeAspect="1" noChangeArrowheads="1"/>
          </p:cNvPicPr>
          <p:nvPr/>
        </p:nvPicPr>
        <p:blipFill>
          <a:blip r:embed="rId3" cstate="print"/>
          <a:srcRect/>
          <a:stretch>
            <a:fillRect/>
          </a:stretch>
        </p:blipFill>
        <p:spPr bwMode="auto">
          <a:xfrm>
            <a:off x="304800" y="2743200"/>
            <a:ext cx="5029200" cy="35814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Vehicle Idling at Schools: The Problem</a:t>
            </a:r>
          </a:p>
        </p:txBody>
      </p:sp>
      <p:sp>
        <p:nvSpPr>
          <p:cNvPr id="3" name="Content Placeholder 2"/>
          <p:cNvSpPr>
            <a:spLocks noGrp="1"/>
          </p:cNvSpPr>
          <p:nvPr>
            <p:ph sz="quarter" idx="1"/>
          </p:nvPr>
        </p:nvSpPr>
        <p:spPr/>
        <p:txBody>
          <a:bodyPr>
            <a:normAutofit/>
          </a:bodyPr>
          <a:lstStyle/>
          <a:p>
            <a:r>
              <a:rPr lang="en-US" dirty="0"/>
              <a:t>Monitoring at schools have shown elevated levels of </a:t>
            </a:r>
            <a:r>
              <a:rPr lang="en-US" b="1" dirty="0">
                <a:solidFill>
                  <a:srgbClr val="FF0000"/>
                </a:solidFill>
              </a:rPr>
              <a:t>air toxics </a:t>
            </a:r>
            <a:r>
              <a:rPr lang="en-US" dirty="0"/>
              <a:t>during the afternoon hour coinciding with parents picking up their children. </a:t>
            </a:r>
          </a:p>
          <a:p>
            <a:pPr>
              <a:buNone/>
            </a:pPr>
            <a:endParaRPr lang="en-US" dirty="0"/>
          </a:p>
          <a:p>
            <a:endParaRPr lang="en-US" dirty="0"/>
          </a:p>
        </p:txBody>
      </p:sp>
      <p:pic>
        <p:nvPicPr>
          <p:cNvPr id="4" name="Picture 3" descr="Picking up kids at school 2.jpg"/>
          <p:cNvPicPr>
            <a:picLocks noChangeAspect="1"/>
          </p:cNvPicPr>
          <p:nvPr/>
        </p:nvPicPr>
        <p:blipFill>
          <a:blip r:embed="rId3" cstate="print"/>
          <a:stretch>
            <a:fillRect/>
          </a:stretch>
        </p:blipFill>
        <p:spPr>
          <a:xfrm>
            <a:off x="228600" y="2971800"/>
            <a:ext cx="8686800" cy="345638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Vehicle Idling at Schools: The Problem</a:t>
            </a:r>
          </a:p>
        </p:txBody>
      </p:sp>
      <p:sp>
        <p:nvSpPr>
          <p:cNvPr id="3" name="Content Placeholder 2"/>
          <p:cNvSpPr>
            <a:spLocks noGrp="1"/>
          </p:cNvSpPr>
          <p:nvPr>
            <p:ph sz="half" idx="1"/>
          </p:nvPr>
        </p:nvSpPr>
        <p:spPr>
          <a:xfrm>
            <a:off x="301752" y="1371600"/>
            <a:ext cx="3660648" cy="4681728"/>
          </a:xfrm>
        </p:spPr>
        <p:txBody>
          <a:bodyPr>
            <a:normAutofit/>
          </a:bodyPr>
          <a:lstStyle/>
          <a:p>
            <a:r>
              <a:rPr lang="en-US" dirty="0"/>
              <a:t>Idling engines produce thousands of tons of toxic pollution per year. </a:t>
            </a:r>
          </a:p>
          <a:p>
            <a:r>
              <a:rPr lang="en-US" dirty="0"/>
              <a:t>Limiting idling can dramatically reduce these pollutants and your children’s exposure to them. </a:t>
            </a:r>
          </a:p>
          <a:p>
            <a:pPr>
              <a:buNone/>
            </a:pPr>
            <a:endParaRPr lang="en-US" dirty="0"/>
          </a:p>
          <a:p>
            <a:endParaRPr lang="en-US" dirty="0"/>
          </a:p>
        </p:txBody>
      </p:sp>
      <p:pic>
        <p:nvPicPr>
          <p:cNvPr id="5" name="Content Placeholder 4" descr="Cars Waiting at School.bmp"/>
          <p:cNvPicPr>
            <a:picLocks noGrp="1" noChangeAspect="1"/>
          </p:cNvPicPr>
          <p:nvPr>
            <p:ph sz="half" idx="2"/>
          </p:nvPr>
        </p:nvPicPr>
        <p:blipFill>
          <a:blip r:embed="rId3" cstate="print"/>
          <a:stretch>
            <a:fillRect/>
          </a:stretch>
        </p:blipFill>
        <p:spPr>
          <a:xfrm>
            <a:off x="3962400" y="1524000"/>
            <a:ext cx="4876800" cy="44196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Idle Free Schools Toolkit</a:t>
            </a:r>
          </a:p>
        </p:txBody>
      </p:sp>
      <p:sp>
        <p:nvSpPr>
          <p:cNvPr id="3" name="Content Placeholder 2"/>
          <p:cNvSpPr>
            <a:spLocks noGrp="1"/>
          </p:cNvSpPr>
          <p:nvPr>
            <p:ph sz="quarter" idx="1"/>
          </p:nvPr>
        </p:nvSpPr>
        <p:spPr/>
        <p:txBody>
          <a:bodyPr>
            <a:normAutofit/>
          </a:bodyPr>
          <a:lstStyle/>
          <a:p>
            <a:r>
              <a:rPr lang="en-US" dirty="0"/>
              <a:t>The Idle Free Schools Toolkit was designed to help schools implement idling reduction campaigns and reduce unnecessary vehicle idling. </a:t>
            </a:r>
          </a:p>
          <a:p>
            <a:r>
              <a:rPr lang="en-US" dirty="0"/>
              <a:t>The Toolkit includes everything needed to run an effective idling reduction campaign at a school. </a:t>
            </a:r>
          </a:p>
          <a:p>
            <a:r>
              <a:rPr lang="en-US" dirty="0"/>
              <a:t>While all of the activities described in the Toolkit are strongly recommended to create a more effective and lasting program, schools need to decide how to best implement an idling reduction campaign at their own school.</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Making it a Student Project</a:t>
            </a:r>
          </a:p>
        </p:txBody>
      </p:sp>
      <p:sp>
        <p:nvSpPr>
          <p:cNvPr id="3" name="Content Placeholder 2"/>
          <p:cNvSpPr>
            <a:spLocks noGrp="1"/>
          </p:cNvSpPr>
          <p:nvPr>
            <p:ph sz="quarter" idx="1"/>
          </p:nvPr>
        </p:nvSpPr>
        <p:spPr>
          <a:xfrm>
            <a:off x="301752" y="1527048"/>
            <a:ext cx="8503920" cy="5178552"/>
          </a:xfrm>
        </p:spPr>
        <p:txBody>
          <a:bodyPr>
            <a:normAutofit/>
          </a:bodyPr>
          <a:lstStyle/>
          <a:p>
            <a:pPr lvl="0"/>
            <a:endParaRPr lang="en-US" b="1" dirty="0"/>
          </a:p>
          <a:p>
            <a:pPr lvl="0"/>
            <a:endParaRPr lang="en-US" b="1" dirty="0"/>
          </a:p>
          <a:p>
            <a:pPr lvl="0"/>
            <a:endParaRPr lang="en-US" b="1" dirty="0"/>
          </a:p>
          <a:p>
            <a:pPr lvl="0"/>
            <a:endParaRPr lang="en-US" b="1" dirty="0"/>
          </a:p>
          <a:p>
            <a:pPr lvl="0"/>
            <a:endParaRPr lang="en-US" b="1" dirty="0"/>
          </a:p>
          <a:p>
            <a:pPr lvl="0"/>
            <a:endParaRPr lang="en-US" b="1" dirty="0"/>
          </a:p>
          <a:p>
            <a:pPr lvl="0"/>
            <a:endParaRPr lang="en-US" b="1" dirty="0"/>
          </a:p>
          <a:p>
            <a:pPr lvl="0"/>
            <a:endParaRPr lang="en-US" b="1" dirty="0"/>
          </a:p>
          <a:p>
            <a:pPr lvl="0"/>
            <a:r>
              <a:rPr lang="en-US" dirty="0"/>
              <a:t>This project could be undertaken by students as a science or community involvement project.  </a:t>
            </a:r>
          </a:p>
        </p:txBody>
      </p:sp>
      <p:pic>
        <p:nvPicPr>
          <p:cNvPr id="4" name="Picture 3" descr="C:\Users\Public\Documents\School\Engines off! Colorado\Pictures EOC\SVM 2-10\svms 2-10 01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1524000"/>
            <a:ext cx="7086600" cy="3962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it a Student Project</a:t>
            </a:r>
          </a:p>
        </p:txBody>
      </p:sp>
      <p:sp>
        <p:nvSpPr>
          <p:cNvPr id="3" name="Content Placeholder 2"/>
          <p:cNvSpPr>
            <a:spLocks noGrp="1"/>
          </p:cNvSpPr>
          <p:nvPr>
            <p:ph sz="quarter" idx="1"/>
          </p:nvPr>
        </p:nvSpPr>
        <p:spPr/>
        <p:txBody>
          <a:bodyPr/>
          <a:lstStyle/>
          <a:p>
            <a:pPr lvl="0"/>
            <a:r>
              <a:rPr lang="en-US" dirty="0"/>
              <a:t>Students can:</a:t>
            </a:r>
          </a:p>
          <a:p>
            <a:pPr lvl="1"/>
            <a:r>
              <a:rPr lang="en-US" dirty="0"/>
              <a:t>Learn how to run a public service campaign from start to finish</a:t>
            </a:r>
          </a:p>
          <a:p>
            <a:pPr lvl="1"/>
            <a:r>
              <a:rPr lang="en-US" dirty="0"/>
              <a:t>Learn about air quality issues</a:t>
            </a:r>
          </a:p>
          <a:p>
            <a:pPr lvl="1"/>
            <a:r>
              <a:rPr lang="en-US" dirty="0"/>
              <a:t>Conduct the observations</a:t>
            </a:r>
          </a:p>
          <a:p>
            <a:pPr lvl="1"/>
            <a:r>
              <a:rPr lang="en-US" dirty="0"/>
              <a:t>Coordinate the letters and pledges; collect the pledges</a:t>
            </a:r>
          </a:p>
          <a:p>
            <a:pPr lvl="1"/>
            <a:r>
              <a:rPr lang="en-US" dirty="0"/>
              <a:t>Learn interpersonal skills during Driver Contact Event</a:t>
            </a:r>
          </a:p>
          <a:p>
            <a:pPr lvl="1"/>
            <a:r>
              <a:rPr lang="en-US" dirty="0"/>
              <a:t>Work with real life data</a:t>
            </a:r>
          </a:p>
          <a:p>
            <a:pPr lvl="1"/>
            <a:r>
              <a:rPr lang="en-US" dirty="0"/>
              <a:t>Present the data as a science project or to the PTA (public speaking experience)</a:t>
            </a:r>
          </a:p>
          <a:p>
            <a:pPr>
              <a:buNone/>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it a Student Project</a:t>
            </a:r>
          </a:p>
        </p:txBody>
      </p:sp>
      <p:sp>
        <p:nvSpPr>
          <p:cNvPr id="4" name="Content Placeholder 3"/>
          <p:cNvSpPr>
            <a:spLocks noGrp="1"/>
          </p:cNvSpPr>
          <p:nvPr>
            <p:ph sz="quarter" idx="1"/>
          </p:nvPr>
        </p:nvSpPr>
        <p:spPr/>
        <p:txBody>
          <a:bodyPr/>
          <a:lstStyle/>
          <a:p>
            <a:endParaRPr lang="en-US"/>
          </a:p>
        </p:txBody>
      </p:sp>
      <p:pic>
        <p:nvPicPr>
          <p:cNvPr id="5" name="Picture 4"/>
          <p:cNvPicPr>
            <a:picLocks noChangeAspect="1" noChangeArrowheads="1"/>
          </p:cNvPicPr>
          <p:nvPr/>
        </p:nvPicPr>
        <p:blipFill>
          <a:blip r:embed="rId3" cstate="print"/>
          <a:srcRect/>
          <a:stretch>
            <a:fillRect/>
          </a:stretch>
        </p:blipFill>
        <p:spPr bwMode="auto">
          <a:xfrm>
            <a:off x="228600" y="1371600"/>
            <a:ext cx="8686800" cy="517537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it a Student Project</a:t>
            </a:r>
          </a:p>
        </p:txBody>
      </p:sp>
      <p:pic>
        <p:nvPicPr>
          <p:cNvPr id="1027" name="Picture 3"/>
          <p:cNvPicPr>
            <a:picLocks noChangeAspect="1" noChangeArrowheads="1"/>
          </p:cNvPicPr>
          <p:nvPr/>
        </p:nvPicPr>
        <p:blipFill>
          <a:blip r:embed="rId3" cstate="print"/>
          <a:srcRect/>
          <a:stretch>
            <a:fillRect/>
          </a:stretch>
        </p:blipFill>
        <p:spPr bwMode="auto">
          <a:xfrm>
            <a:off x="228600" y="5029200"/>
            <a:ext cx="8717272" cy="914399"/>
          </a:xfrm>
          <a:prstGeom prst="rect">
            <a:avLst/>
          </a:prstGeom>
          <a:noFill/>
          <a:ln w="9525">
            <a:noFill/>
            <a:miter lim="800000"/>
            <a:headEnd/>
            <a:tailEnd/>
          </a:ln>
          <a:effectLst/>
        </p:spPr>
      </p:pic>
      <p:pic>
        <p:nvPicPr>
          <p:cNvPr id="2051" name="Picture 3"/>
          <p:cNvPicPr>
            <a:picLocks noGrp="1" noChangeAspect="1" noChangeArrowheads="1"/>
          </p:cNvPicPr>
          <p:nvPr>
            <p:ph sz="quarter" idx="1"/>
          </p:nvPr>
        </p:nvPicPr>
        <p:blipFill>
          <a:blip r:embed="rId4" cstate="print"/>
          <a:srcRect/>
          <a:stretch>
            <a:fillRect/>
          </a:stretch>
        </p:blipFill>
        <p:spPr bwMode="auto">
          <a:xfrm>
            <a:off x="685800" y="1524000"/>
            <a:ext cx="7832170" cy="32766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it a Student Project</a:t>
            </a:r>
          </a:p>
        </p:txBody>
      </p:sp>
      <p:pic>
        <p:nvPicPr>
          <p:cNvPr id="4" name="Content Placeholder 3" descr="C:\Users\Public\Documents\School\Engines off! Colorado\Pictures EOC\SVM 2-10\svms 2-10 016.JPG"/>
          <p:cNvPicPr>
            <a:picLocks noGrp="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381000" y="1371600"/>
            <a:ext cx="3962400" cy="4648200"/>
          </a:xfrm>
          <a:prstGeom prst="rect">
            <a:avLst/>
          </a:prstGeom>
          <a:noFill/>
          <a:ln>
            <a:noFill/>
          </a:ln>
        </p:spPr>
      </p:pic>
      <p:sp>
        <p:nvSpPr>
          <p:cNvPr id="5" name="Content Placeholder 4"/>
          <p:cNvSpPr>
            <a:spLocks noGrp="1"/>
          </p:cNvSpPr>
          <p:nvPr>
            <p:ph sz="half" idx="2"/>
          </p:nvPr>
        </p:nvSpPr>
        <p:spPr/>
        <p:txBody>
          <a:bodyPr/>
          <a:lstStyle/>
          <a:p>
            <a:endParaRPr lang="en-US"/>
          </a:p>
        </p:txBody>
      </p:sp>
      <p:pic>
        <p:nvPicPr>
          <p:cNvPr id="6" name="Picture 5" descr="C:\Users\Public\Documents\School\Engines off! Colorado\Pictures EOC\SVM 2-10\svms 2-10 019.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1371600"/>
            <a:ext cx="4038600" cy="47244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Conduct Observations</a:t>
            </a:r>
          </a:p>
        </p:txBody>
      </p:sp>
      <p:sp>
        <p:nvSpPr>
          <p:cNvPr id="3" name="Content Placeholder 2"/>
          <p:cNvSpPr>
            <a:spLocks noGrp="1"/>
          </p:cNvSpPr>
          <p:nvPr>
            <p:ph sz="half" idx="1"/>
          </p:nvPr>
        </p:nvSpPr>
        <p:spPr/>
        <p:txBody>
          <a:bodyPr>
            <a:normAutofit/>
          </a:bodyPr>
          <a:lstStyle/>
          <a:p>
            <a:pPr lvl="0"/>
            <a:r>
              <a:rPr lang="en-US" dirty="0"/>
              <a:t>Taking observations of driver behavior before and after the campaign can provide powerful data to show parents and students how severe the idling problem at the school is and to demonstrate how effective the campaign was. </a:t>
            </a:r>
          </a:p>
          <a:p>
            <a:endParaRPr lang="en-US" dirty="0"/>
          </a:p>
        </p:txBody>
      </p:sp>
      <p:pic>
        <p:nvPicPr>
          <p:cNvPr id="8" name="Content Placeholder 7" descr="2011_6_18_no_idling_kannapolis.jpg"/>
          <p:cNvPicPr>
            <a:picLocks noGrp="1" noChangeAspect="1"/>
          </p:cNvPicPr>
          <p:nvPr>
            <p:ph sz="half" idx="2"/>
          </p:nvPr>
        </p:nvPicPr>
        <p:blipFill>
          <a:blip r:embed="rId3" cstate="print"/>
          <a:stretch>
            <a:fillRect/>
          </a:stretch>
        </p:blipFill>
        <p:spPr>
          <a:xfrm>
            <a:off x="4331226" y="1981200"/>
            <a:ext cx="4622560" cy="3074003"/>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Conduct Observations</a:t>
            </a:r>
          </a:p>
        </p:txBody>
      </p:sp>
      <p:sp>
        <p:nvSpPr>
          <p:cNvPr id="3" name="Content Placeholder 2"/>
          <p:cNvSpPr>
            <a:spLocks noGrp="1"/>
          </p:cNvSpPr>
          <p:nvPr>
            <p:ph sz="quarter" idx="1"/>
          </p:nvPr>
        </p:nvSpPr>
        <p:spPr/>
        <p:txBody>
          <a:bodyPr>
            <a:normAutofit lnSpcReduction="10000"/>
          </a:bodyPr>
          <a:lstStyle/>
          <a:p>
            <a:r>
              <a:rPr lang="en-US" dirty="0"/>
              <a:t>Pre-Campaign Observations should be pre-campaign</a:t>
            </a:r>
          </a:p>
          <a:p>
            <a:pPr lvl="1"/>
            <a:r>
              <a:rPr lang="en-US" dirty="0"/>
              <a:t>Release no information about the idling reduction campaign before the observations</a:t>
            </a:r>
          </a:p>
          <a:p>
            <a:r>
              <a:rPr lang="en-US" dirty="0"/>
              <a:t>Pre-Campaign Observations should “blind”. </a:t>
            </a:r>
          </a:p>
          <a:p>
            <a:pPr lvl="1"/>
            <a:r>
              <a:rPr lang="en-US" dirty="0"/>
              <a:t>This is essential for obtaining true data</a:t>
            </a:r>
          </a:p>
          <a:p>
            <a:r>
              <a:rPr lang="en-US" dirty="0"/>
              <a:t>If students conducting the observations, safety comes first! </a:t>
            </a:r>
          </a:p>
          <a:p>
            <a:pPr lvl="1"/>
            <a:r>
              <a:rPr lang="en-US" dirty="0"/>
              <a:t>Provide supervision by adults if necessary</a:t>
            </a:r>
          </a:p>
          <a:p>
            <a:r>
              <a:rPr lang="en-US" dirty="0"/>
              <a:t>Observations should be observed during afternoon pickup for 4-5 days, if possible.  </a:t>
            </a:r>
          </a:p>
          <a:p>
            <a:pPr lvl="1"/>
            <a:r>
              <a:rPr lang="en-US" dirty="0"/>
              <a:t>Schools can decide if morning drop-off is an issue as well. </a:t>
            </a:r>
          </a:p>
          <a:p>
            <a:endParaRPr lang="en-US" dirty="0"/>
          </a:p>
          <a:p>
            <a:pPr lvl="1"/>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Air Pollution Primer</a:t>
            </a:r>
          </a:p>
        </p:txBody>
      </p:sp>
      <p:sp>
        <p:nvSpPr>
          <p:cNvPr id="3" name="Content Placeholder 2"/>
          <p:cNvSpPr>
            <a:spLocks noGrp="1"/>
          </p:cNvSpPr>
          <p:nvPr>
            <p:ph sz="half" idx="1"/>
          </p:nvPr>
        </p:nvSpPr>
        <p:spPr/>
        <p:txBody>
          <a:bodyPr>
            <a:normAutofit/>
          </a:bodyPr>
          <a:lstStyle/>
          <a:p>
            <a:r>
              <a:rPr lang="en-US" dirty="0"/>
              <a:t>The air we breathe is polluted by activities we do every day.</a:t>
            </a:r>
          </a:p>
          <a:p>
            <a:r>
              <a:rPr lang="en-US" dirty="0"/>
              <a:t>These activities add gases and particulates to the air, which can accumulate in high enough concentrations to harm human health and the environment.  </a:t>
            </a:r>
          </a:p>
          <a:p>
            <a:endParaRPr lang="en-US" dirty="0"/>
          </a:p>
        </p:txBody>
      </p:sp>
      <p:pic>
        <p:nvPicPr>
          <p:cNvPr id="5" name="Content Placeholder 4" descr="air-pollution_cholesterol2.jpg"/>
          <p:cNvPicPr>
            <a:picLocks noGrp="1" noChangeAspect="1"/>
          </p:cNvPicPr>
          <p:nvPr>
            <p:ph sz="half" idx="2"/>
          </p:nvPr>
        </p:nvPicPr>
        <p:blipFill>
          <a:blip r:embed="rId3" cstate="print"/>
          <a:stretch>
            <a:fillRect/>
          </a:stretch>
        </p:blipFill>
        <p:spPr>
          <a:xfrm>
            <a:off x="4572000" y="1447800"/>
            <a:ext cx="4419600" cy="4876800"/>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Conduct Observations</a:t>
            </a:r>
          </a:p>
        </p:txBody>
      </p:sp>
      <p:sp>
        <p:nvSpPr>
          <p:cNvPr id="3" name="Content Placeholder 2"/>
          <p:cNvSpPr>
            <a:spLocks noGrp="1"/>
          </p:cNvSpPr>
          <p:nvPr>
            <p:ph sz="quarter" idx="1"/>
          </p:nvPr>
        </p:nvSpPr>
        <p:spPr/>
        <p:txBody>
          <a:bodyPr/>
          <a:lstStyle/>
          <a:p>
            <a:r>
              <a:rPr lang="en-US" dirty="0"/>
              <a:t>2-3 sets of observations are recommended</a:t>
            </a:r>
          </a:p>
          <a:p>
            <a:pPr lvl="1"/>
            <a:r>
              <a:rPr lang="en-US" dirty="0"/>
              <a:t>Pre, (Mid) and Post Campaign</a:t>
            </a:r>
          </a:p>
          <a:p>
            <a:r>
              <a:rPr lang="en-US" dirty="0"/>
              <a:t>Observations should not be combined with the Driver Contact Event</a:t>
            </a:r>
          </a:p>
          <a:p>
            <a:pPr lvl="1"/>
            <a:r>
              <a:rPr lang="en-US" dirty="0"/>
              <a:t>The data will be skewed because drivers will be influenced</a:t>
            </a:r>
          </a:p>
          <a:p>
            <a:r>
              <a:rPr lang="en-US" dirty="0"/>
              <a:t>Have observers ready to conduct the observations about 20-30 minutes before school is dismissed. </a:t>
            </a:r>
          </a:p>
          <a:p>
            <a:pPr lvl="1"/>
            <a:r>
              <a:rPr lang="en-US" dirty="0"/>
              <a:t>To catch the early arrivers!</a:t>
            </a:r>
          </a:p>
          <a:p>
            <a:pPr>
              <a:buNone/>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Observation Sheet </a:t>
            </a:r>
          </a:p>
        </p:txBody>
      </p:sp>
      <p:pic>
        <p:nvPicPr>
          <p:cNvPr id="3" name="Content Placeholder 2"/>
          <p:cNvPicPr>
            <a:picLocks noGrp="1" noChangeAspect="1" noChangeArrowheads="1"/>
          </p:cNvPicPr>
          <p:nvPr>
            <p:ph sz="quarter" idx="1"/>
          </p:nvPr>
        </p:nvPicPr>
        <p:blipFill>
          <a:blip r:embed="rId3" cstate="print"/>
          <a:srcRect/>
          <a:stretch>
            <a:fillRect/>
          </a:stretch>
        </p:blipFill>
        <p:spPr bwMode="auto">
          <a:xfrm>
            <a:off x="990600" y="1332205"/>
            <a:ext cx="7391400" cy="476697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Idle Free Schools App</a:t>
            </a:r>
          </a:p>
        </p:txBody>
      </p:sp>
      <p:pic>
        <p:nvPicPr>
          <p:cNvPr id="9" name="Content Placeholder 8" descr="New Image.PNG"/>
          <p:cNvPicPr>
            <a:picLocks noGrp="1" noChangeAspect="1"/>
          </p:cNvPicPr>
          <p:nvPr>
            <p:ph sz="half" idx="1"/>
          </p:nvPr>
        </p:nvPicPr>
        <p:blipFill>
          <a:blip r:embed="rId3" cstate="print"/>
          <a:stretch>
            <a:fillRect/>
          </a:stretch>
        </p:blipFill>
        <p:spPr>
          <a:xfrm>
            <a:off x="152400" y="1400219"/>
            <a:ext cx="4766516" cy="5457781"/>
          </a:xfrm>
        </p:spPr>
      </p:pic>
      <p:pic>
        <p:nvPicPr>
          <p:cNvPr id="12" name="Content Placeholder 11" descr="screen shot.bmp"/>
          <p:cNvPicPr>
            <a:picLocks noGrp="1" noChangeAspect="1"/>
          </p:cNvPicPr>
          <p:nvPr>
            <p:ph sz="half" idx="2"/>
          </p:nvPr>
        </p:nvPicPr>
        <p:blipFill>
          <a:blip r:embed="rId4" cstate="print"/>
          <a:stretch>
            <a:fillRect/>
          </a:stretch>
        </p:blipFill>
        <p:spPr>
          <a:xfrm>
            <a:off x="4301284" y="1400219"/>
            <a:ext cx="4766516" cy="5457781"/>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Present Your Data and Introduce the Campaign</a:t>
            </a:r>
          </a:p>
        </p:txBody>
      </p:sp>
      <p:sp>
        <p:nvSpPr>
          <p:cNvPr id="7" name="Content Placeholder 6"/>
          <p:cNvSpPr>
            <a:spLocks noGrp="1"/>
          </p:cNvSpPr>
          <p:nvPr>
            <p:ph sz="half" idx="1"/>
          </p:nvPr>
        </p:nvSpPr>
        <p:spPr/>
        <p:txBody>
          <a:bodyPr/>
          <a:lstStyle/>
          <a:p>
            <a:endParaRPr lang="en-US" dirty="0"/>
          </a:p>
          <a:p>
            <a:endParaRPr lang="en-US" dirty="0"/>
          </a:p>
          <a:p>
            <a:r>
              <a:rPr lang="en-US" dirty="0"/>
              <a:t>Present your data</a:t>
            </a:r>
          </a:p>
          <a:p>
            <a:pPr lvl="1"/>
            <a:r>
              <a:rPr lang="en-US" dirty="0"/>
              <a:t>Great for kids to do!</a:t>
            </a:r>
          </a:p>
          <a:p>
            <a:r>
              <a:rPr lang="en-US" dirty="0"/>
              <a:t>Explain the new policy</a:t>
            </a:r>
          </a:p>
          <a:p>
            <a:r>
              <a:rPr lang="en-US" dirty="0"/>
              <a:t>Ask for support</a:t>
            </a:r>
          </a:p>
        </p:txBody>
      </p:sp>
      <p:graphicFrame>
        <p:nvGraphicFramePr>
          <p:cNvPr id="9" name="Content Placeholder 8"/>
          <p:cNvGraphicFramePr>
            <a:graphicFrameLocks noGrp="1"/>
          </p:cNvGraphicFramePr>
          <p:nvPr>
            <p:ph sz="half" idx="2"/>
          </p:nvPr>
        </p:nvGraphicFramePr>
        <p:xfrm>
          <a:off x="4343400" y="1828800"/>
          <a:ext cx="4495800" cy="3134360"/>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370840">
                <a:tc>
                  <a:txBody>
                    <a:bodyPr/>
                    <a:lstStyle/>
                    <a:p>
                      <a:r>
                        <a:rPr lang="en-US" dirty="0"/>
                        <a:t>Data Collected</a:t>
                      </a:r>
                    </a:p>
                  </a:txBody>
                  <a:tcPr/>
                </a:tc>
                <a:tc>
                  <a:txBody>
                    <a:bodyPr/>
                    <a:lstStyle/>
                    <a:p>
                      <a:r>
                        <a:rPr lang="en-US" dirty="0"/>
                        <a:t>9/10-13</a:t>
                      </a:r>
                      <a:r>
                        <a:rPr lang="en-US" baseline="0" dirty="0"/>
                        <a:t> observations</a:t>
                      </a:r>
                      <a:endParaRPr lang="en-US" dirty="0"/>
                    </a:p>
                  </a:txBody>
                  <a:tcPr/>
                </a:tc>
                <a:extLst>
                  <a:ext uri="{0D108BD9-81ED-4DB2-BD59-A6C34878D82A}">
                    <a16:rowId xmlns:a16="http://schemas.microsoft.com/office/drawing/2014/main" val="10000"/>
                  </a:ext>
                </a:extLst>
              </a:tr>
              <a:tr h="370840">
                <a:tc>
                  <a:txBody>
                    <a:bodyPr/>
                    <a:lstStyle/>
                    <a:p>
                      <a:r>
                        <a:rPr lang="en-US" dirty="0"/>
                        <a:t>Total # Vehicles</a:t>
                      </a:r>
                    </a:p>
                  </a:txBody>
                  <a:tcPr/>
                </a:tc>
                <a:tc>
                  <a:txBody>
                    <a:bodyPr/>
                    <a:lstStyle/>
                    <a:p>
                      <a:r>
                        <a:rPr lang="en-US" dirty="0"/>
                        <a:t>100</a:t>
                      </a:r>
                    </a:p>
                  </a:txBody>
                  <a:tcPr/>
                </a:tc>
                <a:extLst>
                  <a:ext uri="{0D108BD9-81ED-4DB2-BD59-A6C34878D82A}">
                    <a16:rowId xmlns:a16="http://schemas.microsoft.com/office/drawing/2014/main" val="10001"/>
                  </a:ext>
                </a:extLst>
              </a:tr>
              <a:tr h="370840">
                <a:tc>
                  <a:txBody>
                    <a:bodyPr/>
                    <a:lstStyle/>
                    <a:p>
                      <a:r>
                        <a:rPr lang="en-US" baseline="0" dirty="0"/>
                        <a:t># Vehicles Idling</a:t>
                      </a:r>
                      <a:endParaRPr lang="en-US" dirty="0"/>
                    </a:p>
                  </a:txBody>
                  <a:tcPr/>
                </a:tc>
                <a:tc>
                  <a:txBody>
                    <a:bodyPr/>
                    <a:lstStyle/>
                    <a:p>
                      <a:r>
                        <a:rPr lang="en-US" dirty="0"/>
                        <a:t>25</a:t>
                      </a:r>
                    </a:p>
                  </a:txBody>
                  <a:tcPr/>
                </a:tc>
                <a:extLst>
                  <a:ext uri="{0D108BD9-81ED-4DB2-BD59-A6C34878D82A}">
                    <a16:rowId xmlns:a16="http://schemas.microsoft.com/office/drawing/2014/main" val="10002"/>
                  </a:ext>
                </a:extLst>
              </a:tr>
              <a:tr h="370840">
                <a:tc>
                  <a:txBody>
                    <a:bodyPr/>
                    <a:lstStyle/>
                    <a:p>
                      <a:r>
                        <a:rPr lang="en-US" dirty="0"/>
                        <a:t>Total Idling </a:t>
                      </a:r>
                      <a:r>
                        <a:rPr lang="en-US" dirty="0" err="1"/>
                        <a:t>Mins</a:t>
                      </a:r>
                      <a:endParaRPr lang="en-US" dirty="0"/>
                    </a:p>
                  </a:txBody>
                  <a:tcPr/>
                </a:tc>
                <a:tc>
                  <a:txBody>
                    <a:bodyPr/>
                    <a:lstStyle/>
                    <a:p>
                      <a:r>
                        <a:rPr lang="en-US" dirty="0"/>
                        <a:t>250</a:t>
                      </a:r>
                    </a:p>
                  </a:txBody>
                  <a:tcPr/>
                </a:tc>
                <a:extLst>
                  <a:ext uri="{0D108BD9-81ED-4DB2-BD59-A6C34878D82A}">
                    <a16:rowId xmlns:a16="http://schemas.microsoft.com/office/drawing/2014/main" val="10003"/>
                  </a:ext>
                </a:extLst>
              </a:tr>
              <a:tr h="370840">
                <a:tc>
                  <a:txBody>
                    <a:bodyPr/>
                    <a:lstStyle/>
                    <a:p>
                      <a:r>
                        <a:rPr lang="en-US" dirty="0"/>
                        <a:t>Avg. Idle Time/Vehicle</a:t>
                      </a:r>
                    </a:p>
                  </a:txBody>
                  <a:tcPr/>
                </a:tc>
                <a:tc>
                  <a:txBody>
                    <a:bodyPr/>
                    <a:lstStyle/>
                    <a:p>
                      <a:r>
                        <a:rPr lang="en-US" dirty="0"/>
                        <a:t>10</a:t>
                      </a:r>
                    </a:p>
                  </a:txBody>
                  <a:tcPr/>
                </a:tc>
                <a:extLst>
                  <a:ext uri="{0D108BD9-81ED-4DB2-BD59-A6C34878D82A}">
                    <a16:rowId xmlns:a16="http://schemas.microsoft.com/office/drawing/2014/main" val="10004"/>
                  </a:ext>
                </a:extLst>
              </a:tr>
              <a:tr h="370840">
                <a:tc>
                  <a:txBody>
                    <a:bodyPr/>
                    <a:lstStyle/>
                    <a:p>
                      <a:r>
                        <a:rPr lang="en-US" dirty="0"/>
                        <a:t>Total Gas Wasted</a:t>
                      </a:r>
                    </a:p>
                  </a:txBody>
                  <a:tcPr/>
                </a:tc>
                <a:tc>
                  <a:txBody>
                    <a:bodyPr/>
                    <a:lstStyle/>
                    <a:p>
                      <a:r>
                        <a:rPr lang="en-US" dirty="0"/>
                        <a:t>2.1</a:t>
                      </a:r>
                      <a:r>
                        <a:rPr lang="en-US" baseline="0" dirty="0"/>
                        <a:t> gal</a:t>
                      </a:r>
                      <a:endParaRPr lang="en-US" dirty="0"/>
                    </a:p>
                  </a:txBody>
                  <a:tcPr/>
                </a:tc>
                <a:extLst>
                  <a:ext uri="{0D108BD9-81ED-4DB2-BD59-A6C34878D82A}">
                    <a16:rowId xmlns:a16="http://schemas.microsoft.com/office/drawing/2014/main" val="10005"/>
                  </a:ext>
                </a:extLst>
              </a:tr>
              <a:tr h="370840">
                <a:tc>
                  <a:txBody>
                    <a:bodyPr/>
                    <a:lstStyle/>
                    <a:p>
                      <a:r>
                        <a:rPr lang="en-US" dirty="0"/>
                        <a:t>Total $ in Gas Wasted</a:t>
                      </a:r>
                    </a:p>
                    <a:p>
                      <a:r>
                        <a:rPr lang="en-US" dirty="0"/>
                        <a:t>in</a:t>
                      </a:r>
                      <a:r>
                        <a:rPr lang="en-US" baseline="0" dirty="0"/>
                        <a:t> a Year of Idling</a:t>
                      </a:r>
                      <a:endParaRPr lang="en-US" dirty="0"/>
                    </a:p>
                  </a:txBody>
                  <a:tcPr/>
                </a:tc>
                <a:tc>
                  <a:txBody>
                    <a:bodyPr/>
                    <a:lstStyle/>
                    <a:p>
                      <a:r>
                        <a:rPr lang="en-US" dirty="0"/>
                        <a:t>$2,689</a:t>
                      </a:r>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Policies, Letters and Pledges</a:t>
            </a:r>
          </a:p>
        </p:txBody>
      </p:sp>
      <p:sp>
        <p:nvSpPr>
          <p:cNvPr id="3" name="Content Placeholder 2"/>
          <p:cNvSpPr>
            <a:spLocks noGrp="1"/>
          </p:cNvSpPr>
          <p:nvPr>
            <p:ph sz="quarter" idx="1"/>
          </p:nvPr>
        </p:nvSpPr>
        <p:spPr/>
        <p:txBody>
          <a:bodyPr>
            <a:normAutofit/>
          </a:bodyPr>
          <a:lstStyle/>
          <a:p>
            <a:r>
              <a:rPr lang="en-US" b="1" dirty="0"/>
              <a:t>Institute Policies: </a:t>
            </a:r>
            <a:r>
              <a:rPr lang="en-US" dirty="0"/>
              <a:t>Include an idling policy in the student handbook and provide to bus drivers. </a:t>
            </a:r>
          </a:p>
          <a:p>
            <a:r>
              <a:rPr lang="en-US" b="1" dirty="0"/>
              <a:t>Inform all Drivers:</a:t>
            </a:r>
            <a:r>
              <a:rPr lang="en-US" dirty="0"/>
              <a:t> Regularly tell parents, teachers, staff, delivery truck drivers and bus drivers about the new policy and the campaign.  </a:t>
            </a:r>
          </a:p>
          <a:p>
            <a:pPr lvl="0"/>
            <a:r>
              <a:rPr lang="en-US" b="1" dirty="0"/>
              <a:t>Pledges:</a:t>
            </a:r>
            <a:r>
              <a:rPr lang="en-US" dirty="0"/>
              <a:t>  Ask all drivers to sign a pledge not to idle unnecessarily.  Hold a contest to see which class returns the most pledges.  </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1752" y="307848"/>
            <a:ext cx="8534400" cy="758952"/>
          </a:xfrm>
        </p:spPr>
        <p:txBody>
          <a:bodyPr>
            <a:noAutofit/>
          </a:bodyPr>
          <a:lstStyle/>
          <a:p>
            <a:r>
              <a:rPr lang="en-US" sz="2400" dirty="0"/>
              <a:t>Sample Idling Policy for Passengers Vehicles </a:t>
            </a:r>
            <a:br>
              <a:rPr lang="en-US" sz="2400" dirty="0"/>
            </a:br>
            <a:r>
              <a:rPr lang="en-US" sz="2400" dirty="0"/>
              <a:t>and Delivery Trucks</a:t>
            </a:r>
          </a:p>
        </p:txBody>
      </p:sp>
      <p:pic>
        <p:nvPicPr>
          <p:cNvPr id="1026" name="Picture 2"/>
          <p:cNvPicPr>
            <a:picLocks noChangeAspect="1" noChangeArrowheads="1"/>
          </p:cNvPicPr>
          <p:nvPr/>
        </p:nvPicPr>
        <p:blipFill>
          <a:blip r:embed="rId3" cstate="print"/>
          <a:srcRect/>
          <a:stretch>
            <a:fillRect/>
          </a:stretch>
        </p:blipFill>
        <p:spPr bwMode="auto">
          <a:xfrm>
            <a:off x="419100" y="2080372"/>
            <a:ext cx="8267700" cy="2796428"/>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Sample Idling Policy for Bus Drivers</a:t>
            </a:r>
          </a:p>
        </p:txBody>
      </p:sp>
      <p:pic>
        <p:nvPicPr>
          <p:cNvPr id="1026" name="Picture 2"/>
          <p:cNvPicPr>
            <a:picLocks noChangeAspect="1" noChangeArrowheads="1"/>
          </p:cNvPicPr>
          <p:nvPr/>
        </p:nvPicPr>
        <p:blipFill>
          <a:blip r:embed="rId3" cstate="print"/>
          <a:srcRect/>
          <a:stretch>
            <a:fillRect/>
          </a:stretch>
        </p:blipFill>
        <p:spPr bwMode="auto">
          <a:xfrm>
            <a:off x="352425" y="1917591"/>
            <a:ext cx="8410575" cy="3187809"/>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cstate="print"/>
          <a:srcRect/>
          <a:stretch>
            <a:fillRect/>
          </a:stretch>
        </p:blipFill>
        <p:spPr bwMode="auto">
          <a:xfrm>
            <a:off x="1843088" y="76200"/>
            <a:ext cx="5457825" cy="615315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31273" y="685800"/>
            <a:ext cx="9036527" cy="5272088"/>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Inform Drivers – Letter to Delivery Truck Drivers</a:t>
            </a:r>
          </a:p>
        </p:txBody>
      </p:sp>
      <p:pic>
        <p:nvPicPr>
          <p:cNvPr id="1027" name="Picture 3"/>
          <p:cNvPicPr>
            <a:picLocks noGrp="1" noChangeAspect="1" noChangeArrowheads="1"/>
          </p:cNvPicPr>
          <p:nvPr>
            <p:ph sz="quarter" idx="1"/>
          </p:nvPr>
        </p:nvPicPr>
        <p:blipFill>
          <a:blip r:embed="rId3" cstate="print"/>
          <a:srcRect/>
          <a:stretch>
            <a:fillRect/>
          </a:stretch>
        </p:blipFill>
        <p:spPr bwMode="auto">
          <a:xfrm>
            <a:off x="229188" y="2286000"/>
            <a:ext cx="8610011" cy="2835003"/>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Hazardous Air Pollutants</a:t>
            </a:r>
          </a:p>
        </p:txBody>
      </p:sp>
      <p:sp>
        <p:nvSpPr>
          <p:cNvPr id="3" name="Content Placeholder 2"/>
          <p:cNvSpPr>
            <a:spLocks noGrp="1"/>
          </p:cNvSpPr>
          <p:nvPr>
            <p:ph sz="quarter" idx="1"/>
          </p:nvPr>
        </p:nvSpPr>
        <p:spPr/>
        <p:txBody>
          <a:bodyPr>
            <a:normAutofit/>
          </a:bodyPr>
          <a:lstStyle/>
          <a:p>
            <a:r>
              <a:rPr lang="en-US" sz="2800" dirty="0"/>
              <a:t>EPA has listed 188 Hazardous Air Pollutants, also called </a:t>
            </a:r>
            <a:r>
              <a:rPr lang="en-US" sz="2800" b="1" dirty="0">
                <a:solidFill>
                  <a:srgbClr val="FF0000"/>
                </a:solidFill>
              </a:rPr>
              <a:t>Air Toxics</a:t>
            </a:r>
            <a:r>
              <a:rPr lang="en-US" sz="2800" dirty="0"/>
              <a:t>.  </a:t>
            </a:r>
          </a:p>
          <a:p>
            <a:r>
              <a:rPr lang="en-US" sz="2800" dirty="0"/>
              <a:t>Some Air Toxics are known to cause cancer, respiratory effects, reproductive effects, birth defects or other serious health effects.  </a:t>
            </a:r>
          </a:p>
          <a:p>
            <a:r>
              <a:rPr lang="en-US" sz="2800" dirty="0"/>
              <a:t>EPA has identified 33 </a:t>
            </a:r>
            <a:r>
              <a:rPr lang="en-US" sz="2800" b="1" dirty="0">
                <a:solidFill>
                  <a:srgbClr val="FF0000"/>
                </a:solidFill>
              </a:rPr>
              <a:t>Priority List Air Toxics </a:t>
            </a:r>
            <a:r>
              <a:rPr lang="en-US" sz="2800" dirty="0"/>
              <a:t>that present the greatest threat to public health and the environment.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1805553" y="76200"/>
            <a:ext cx="5357247" cy="6640286"/>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76200" y="0"/>
            <a:ext cx="8991146" cy="6753410"/>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61911" y="152400"/>
            <a:ext cx="9029701" cy="6629400"/>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Idling Signs</a:t>
            </a:r>
          </a:p>
        </p:txBody>
      </p:sp>
      <p:sp>
        <p:nvSpPr>
          <p:cNvPr id="3" name="Content Placeholder 2"/>
          <p:cNvSpPr>
            <a:spLocks noGrp="1"/>
          </p:cNvSpPr>
          <p:nvPr>
            <p:ph sz="half" idx="1"/>
          </p:nvPr>
        </p:nvSpPr>
        <p:spPr>
          <a:xfrm>
            <a:off x="301752" y="1371600"/>
            <a:ext cx="3432048" cy="4681728"/>
          </a:xfrm>
        </p:spPr>
        <p:txBody>
          <a:bodyPr>
            <a:normAutofit/>
          </a:bodyPr>
          <a:lstStyle/>
          <a:p>
            <a:r>
              <a:rPr lang="en-US" dirty="0"/>
              <a:t>Install external idling signs:</a:t>
            </a:r>
          </a:p>
          <a:p>
            <a:pPr lvl="1"/>
            <a:r>
              <a:rPr lang="en-US" dirty="0"/>
              <a:t>Where parents will easily see them when picking up students</a:t>
            </a:r>
          </a:p>
          <a:p>
            <a:pPr lvl="1"/>
            <a:r>
              <a:rPr lang="en-US" dirty="0"/>
              <a:t>Where buses congregate</a:t>
            </a:r>
          </a:p>
          <a:p>
            <a:pPr lvl="1"/>
            <a:r>
              <a:rPr lang="en-US" dirty="0"/>
              <a:t>Where truck drivers stop to make deliveries</a:t>
            </a:r>
          </a:p>
          <a:p>
            <a:pPr>
              <a:buNone/>
            </a:pPr>
            <a:endParaRPr lang="en-US" dirty="0"/>
          </a:p>
        </p:txBody>
      </p:sp>
      <p:pic>
        <p:nvPicPr>
          <p:cNvPr id="13" name="Content Placeholder 12" descr="Brook%20View%20Boone%20Co.jpg"/>
          <p:cNvPicPr>
            <a:picLocks noGrp="1" noChangeAspect="1"/>
          </p:cNvPicPr>
          <p:nvPr>
            <p:ph sz="half" idx="2"/>
          </p:nvPr>
        </p:nvPicPr>
        <p:blipFill>
          <a:blip r:embed="rId3" cstate="print"/>
          <a:stretch>
            <a:fillRect/>
          </a:stretch>
        </p:blipFill>
        <p:spPr>
          <a:xfrm>
            <a:off x="4038601" y="1524001"/>
            <a:ext cx="4800601" cy="4721045"/>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Idling Signs</a:t>
            </a:r>
          </a:p>
        </p:txBody>
      </p:sp>
      <p:pic>
        <p:nvPicPr>
          <p:cNvPr id="4" name="Picture 3" descr="Sign GIF Children Breathing No Idle Zone.gif"/>
          <p:cNvPicPr>
            <a:picLocks noChangeAspect="1"/>
          </p:cNvPicPr>
          <p:nvPr/>
        </p:nvPicPr>
        <p:blipFill>
          <a:blip r:embed="rId3" cstate="print"/>
          <a:stretch>
            <a:fillRect/>
          </a:stretch>
        </p:blipFill>
        <p:spPr>
          <a:xfrm>
            <a:off x="381000" y="1371600"/>
            <a:ext cx="3733800" cy="4853940"/>
          </a:xfrm>
          <a:prstGeom prst="rect">
            <a:avLst/>
          </a:prstGeom>
        </p:spPr>
      </p:pic>
      <p:pic>
        <p:nvPicPr>
          <p:cNvPr id="5" name="Picture 4" descr="Sign GIF No Idle Zone Sign It All Adds Up.gif"/>
          <p:cNvPicPr>
            <a:picLocks noChangeAspect="1"/>
          </p:cNvPicPr>
          <p:nvPr/>
        </p:nvPicPr>
        <p:blipFill>
          <a:blip r:embed="rId4" cstate="print"/>
          <a:stretch>
            <a:fillRect/>
          </a:stretch>
        </p:blipFill>
        <p:spPr>
          <a:xfrm>
            <a:off x="5029200" y="1371600"/>
            <a:ext cx="3657600" cy="4852416"/>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Idling Signs</a:t>
            </a:r>
          </a:p>
        </p:txBody>
      </p:sp>
      <p:pic>
        <p:nvPicPr>
          <p:cNvPr id="4" name="Content Placeholder 3" descr="Children-Breathing-No-Idling-Sign-K-2928.gif"/>
          <p:cNvPicPr>
            <a:picLocks noGrp="1" noChangeAspect="1"/>
          </p:cNvPicPr>
          <p:nvPr>
            <p:ph sz="quarter" idx="1"/>
          </p:nvPr>
        </p:nvPicPr>
        <p:blipFill>
          <a:blip r:embed="rId3" cstate="print"/>
          <a:stretch>
            <a:fillRect/>
          </a:stretch>
        </p:blipFill>
        <p:spPr>
          <a:xfrm>
            <a:off x="228600" y="1600200"/>
            <a:ext cx="2057400" cy="3048000"/>
          </a:xfrm>
        </p:spPr>
      </p:pic>
      <p:pic>
        <p:nvPicPr>
          <p:cNvPr id="5" name="Picture 4" descr="AntiIdlingSign.jpg"/>
          <p:cNvPicPr>
            <a:picLocks noChangeAspect="1"/>
          </p:cNvPicPr>
          <p:nvPr/>
        </p:nvPicPr>
        <p:blipFill>
          <a:blip r:embed="rId4" cstate="print"/>
          <a:stretch>
            <a:fillRect/>
          </a:stretch>
        </p:blipFill>
        <p:spPr>
          <a:xfrm>
            <a:off x="2286000" y="3163492"/>
            <a:ext cx="2057400" cy="3075384"/>
          </a:xfrm>
          <a:prstGeom prst="rect">
            <a:avLst/>
          </a:prstGeom>
        </p:spPr>
      </p:pic>
      <p:pic>
        <p:nvPicPr>
          <p:cNvPr id="8" name="Picture 7" descr="as014%20no%20idle%20cloud.jpg"/>
          <p:cNvPicPr>
            <a:picLocks noChangeAspect="1"/>
          </p:cNvPicPr>
          <p:nvPr/>
        </p:nvPicPr>
        <p:blipFill>
          <a:blip r:embed="rId5" cstate="print"/>
          <a:stretch>
            <a:fillRect/>
          </a:stretch>
        </p:blipFill>
        <p:spPr>
          <a:xfrm>
            <a:off x="4572000" y="1524001"/>
            <a:ext cx="1828800" cy="2712203"/>
          </a:xfrm>
          <a:prstGeom prst="rect">
            <a:avLst/>
          </a:prstGeom>
        </p:spPr>
      </p:pic>
      <p:pic>
        <p:nvPicPr>
          <p:cNvPr id="9" name="Picture 8" descr="no_idling1.gif"/>
          <p:cNvPicPr>
            <a:picLocks noChangeAspect="1"/>
          </p:cNvPicPr>
          <p:nvPr/>
        </p:nvPicPr>
        <p:blipFill>
          <a:blip r:embed="rId6" cstate="print"/>
          <a:stretch>
            <a:fillRect/>
          </a:stretch>
        </p:blipFill>
        <p:spPr>
          <a:xfrm>
            <a:off x="6553200" y="3124200"/>
            <a:ext cx="2286000" cy="2985796"/>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Driver Contact Event</a:t>
            </a:r>
          </a:p>
        </p:txBody>
      </p:sp>
      <p:sp>
        <p:nvSpPr>
          <p:cNvPr id="3" name="Content Placeholder 2"/>
          <p:cNvSpPr>
            <a:spLocks noGrp="1"/>
          </p:cNvSpPr>
          <p:nvPr>
            <p:ph sz="half" idx="1"/>
          </p:nvPr>
        </p:nvSpPr>
        <p:spPr>
          <a:xfrm>
            <a:off x="301752" y="1371600"/>
            <a:ext cx="3584448" cy="5181600"/>
          </a:xfrm>
        </p:spPr>
        <p:txBody>
          <a:bodyPr>
            <a:normAutofit/>
          </a:bodyPr>
          <a:lstStyle/>
          <a:p>
            <a:r>
              <a:rPr lang="en-US" b="1" dirty="0"/>
              <a:t>Talk to Drivers:</a:t>
            </a:r>
            <a:r>
              <a:rPr lang="en-US" dirty="0"/>
              <a:t> </a:t>
            </a:r>
          </a:p>
          <a:p>
            <a:pPr>
              <a:buNone/>
            </a:pPr>
            <a:r>
              <a:rPr lang="en-US" dirty="0"/>
              <a:t>	Have at least one annual “driver contact event”, where drivers are approached, offered a flyer, and either thanked for not idling or informed about the school’s idling reduction campaign.</a:t>
            </a:r>
          </a:p>
        </p:txBody>
      </p:sp>
      <p:pic>
        <p:nvPicPr>
          <p:cNvPr id="7" name="Content Placeholder 6" descr="4f289ff701842_preview-300.jpg"/>
          <p:cNvPicPr>
            <a:picLocks noGrp="1" noChangeAspect="1"/>
          </p:cNvPicPr>
          <p:nvPr>
            <p:ph sz="half" idx="2"/>
          </p:nvPr>
        </p:nvPicPr>
        <p:blipFill>
          <a:blip r:embed="rId3" cstate="print"/>
          <a:stretch>
            <a:fillRect/>
          </a:stretch>
        </p:blipFill>
        <p:spPr>
          <a:xfrm>
            <a:off x="4044473" y="1981200"/>
            <a:ext cx="4947127" cy="3182651"/>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Driver Contact Event</a:t>
            </a:r>
          </a:p>
        </p:txBody>
      </p:sp>
      <p:sp>
        <p:nvSpPr>
          <p:cNvPr id="3" name="Content Placeholder 2"/>
          <p:cNvSpPr>
            <a:spLocks noGrp="1"/>
          </p:cNvSpPr>
          <p:nvPr>
            <p:ph sz="quarter" idx="1"/>
          </p:nvPr>
        </p:nvSpPr>
        <p:spPr/>
        <p:txBody>
          <a:bodyPr/>
          <a:lstStyle/>
          <a:p>
            <a:r>
              <a:rPr lang="en-US" dirty="0"/>
              <a:t>Should occur after the campaign was publicized, the idling signs are posted, letters have been sent home and pledges collected.</a:t>
            </a:r>
          </a:p>
          <a:p>
            <a:r>
              <a:rPr lang="en-US" dirty="0"/>
              <a:t>Should occur separately from observations.</a:t>
            </a:r>
          </a:p>
          <a:p>
            <a:r>
              <a:rPr lang="en-US" dirty="0"/>
              <a:t>Great for the kids to do!</a:t>
            </a:r>
          </a:p>
          <a:p>
            <a:r>
              <a:rPr lang="en-US" dirty="0"/>
              <a:t>Approach everyone</a:t>
            </a:r>
          </a:p>
          <a:p>
            <a:pPr lvl="1"/>
            <a:r>
              <a:rPr lang="en-US" dirty="0"/>
              <a:t>Thank drivers who are not idling</a:t>
            </a:r>
          </a:p>
          <a:p>
            <a:pPr lvl="1"/>
            <a:r>
              <a:rPr lang="en-US" dirty="0"/>
              <a:t>Remind drives who are idling about the policy</a:t>
            </a:r>
          </a:p>
          <a:p>
            <a:r>
              <a:rPr lang="en-US" dirty="0"/>
              <a:t>Offer everyone a flyer, and if possible, an incentive.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58952"/>
          </a:xfrm>
        </p:spPr>
        <p:txBody>
          <a:bodyPr>
            <a:normAutofit/>
          </a:bodyPr>
          <a:lstStyle/>
          <a:p>
            <a:r>
              <a:rPr lang="en-US" dirty="0"/>
              <a:t>Providing Incentives</a:t>
            </a:r>
          </a:p>
        </p:txBody>
      </p:sp>
      <p:sp>
        <p:nvSpPr>
          <p:cNvPr id="3" name="Content Placeholder 2"/>
          <p:cNvSpPr>
            <a:spLocks noGrp="1"/>
          </p:cNvSpPr>
          <p:nvPr>
            <p:ph sz="quarter" idx="1"/>
          </p:nvPr>
        </p:nvSpPr>
        <p:spPr/>
        <p:txBody>
          <a:bodyPr>
            <a:normAutofit/>
          </a:bodyPr>
          <a:lstStyle/>
          <a:p>
            <a:pPr lvl="0"/>
            <a:r>
              <a:rPr lang="en-US" dirty="0"/>
              <a:t>Provide incentives to drivers during the “driver contact event”, to classes that return the most pledges, to parents that return pledges, etc. </a:t>
            </a:r>
            <a:endParaRPr lang="en-US" sz="2800" dirty="0"/>
          </a:p>
          <a:p>
            <a:pPr lvl="1"/>
            <a:r>
              <a:rPr lang="en-US" dirty="0">
                <a:solidFill>
                  <a:schemeClr val="tx1"/>
                </a:solidFill>
              </a:rPr>
              <a:t>Example incentives could be key chains with the school logo on one side and the “turn the key, be idle free” logo on the other, gift cards or coupons from local vendors, a pizza party or ice cream party for the class with the most pledges, etc.</a:t>
            </a:r>
            <a:endParaRPr lang="en-US" sz="2400" dirty="0">
              <a:solidFill>
                <a:schemeClr val="tx1"/>
              </a:solidFill>
            </a:endParaRP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Turn Your Key, Be Idle Free Logo</a:t>
            </a:r>
          </a:p>
        </p:txBody>
      </p:sp>
      <p:pic>
        <p:nvPicPr>
          <p:cNvPr id="4" name="Content Placeholder 3" descr="Turn Your Key Be Idle Free Logo.gif"/>
          <p:cNvPicPr>
            <a:picLocks noGrp="1" noChangeAspect="1"/>
          </p:cNvPicPr>
          <p:nvPr>
            <p:ph sz="quarter" idx="1"/>
          </p:nvPr>
        </p:nvPicPr>
        <p:blipFill>
          <a:blip r:embed="rId3" cstate="print"/>
          <a:stretch>
            <a:fillRect/>
          </a:stretch>
        </p:blipFill>
        <p:spPr>
          <a:xfrm>
            <a:off x="2133600" y="1524001"/>
            <a:ext cx="4701381" cy="4701381"/>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Mobile Source Air Toxics</a:t>
            </a:r>
          </a:p>
        </p:txBody>
      </p:sp>
      <p:sp>
        <p:nvSpPr>
          <p:cNvPr id="3" name="Content Placeholder 2"/>
          <p:cNvSpPr>
            <a:spLocks noGrp="1"/>
          </p:cNvSpPr>
          <p:nvPr>
            <p:ph sz="half" idx="1"/>
          </p:nvPr>
        </p:nvSpPr>
        <p:spPr>
          <a:xfrm>
            <a:off x="4724400" y="1524000"/>
            <a:ext cx="4038600" cy="4681728"/>
          </a:xfrm>
        </p:spPr>
        <p:txBody>
          <a:bodyPr>
            <a:normAutofit/>
          </a:bodyPr>
          <a:lstStyle/>
          <a:p>
            <a:r>
              <a:rPr lang="en-US" sz="2800" dirty="0"/>
              <a:t>There are also </a:t>
            </a:r>
          </a:p>
          <a:p>
            <a:pPr>
              <a:buNone/>
            </a:pPr>
            <a:r>
              <a:rPr lang="en-US" sz="2800" b="1" dirty="0">
                <a:solidFill>
                  <a:srgbClr val="FF0000"/>
                </a:solidFill>
              </a:rPr>
              <a:t>	air toxics</a:t>
            </a:r>
            <a:r>
              <a:rPr lang="en-US" sz="2800" dirty="0"/>
              <a:t> that are </a:t>
            </a:r>
            <a:r>
              <a:rPr lang="en-US" sz="2800" b="1" dirty="0">
                <a:solidFill>
                  <a:srgbClr val="FF0000"/>
                </a:solidFill>
              </a:rPr>
              <a:t>emitted from </a:t>
            </a:r>
            <a:r>
              <a:rPr lang="en-US" sz="2800" dirty="0"/>
              <a:t>mobile sources (e.g., </a:t>
            </a:r>
            <a:r>
              <a:rPr lang="en-US" sz="2800" b="1" dirty="0">
                <a:solidFill>
                  <a:srgbClr val="FF0000"/>
                </a:solidFill>
              </a:rPr>
              <a:t>cars</a:t>
            </a:r>
            <a:r>
              <a:rPr lang="en-US" sz="2800" dirty="0"/>
              <a:t>).</a:t>
            </a:r>
          </a:p>
          <a:p>
            <a:r>
              <a:rPr lang="en-US" sz="2800" dirty="0"/>
              <a:t>These are called Mobile Source Air Toxics (MSATs)</a:t>
            </a:r>
            <a:endParaRPr lang="en-US" sz="2800" b="1" dirty="0">
              <a:solidFill>
                <a:srgbClr val="FF0000"/>
              </a:solidFill>
            </a:endParaRPr>
          </a:p>
          <a:p>
            <a:pPr>
              <a:buNone/>
            </a:pPr>
            <a:endParaRPr lang="en-US" sz="2800" dirty="0"/>
          </a:p>
          <a:p>
            <a:endParaRPr lang="en-US" sz="2800" dirty="0"/>
          </a:p>
          <a:p>
            <a:endParaRPr lang="en-US" sz="2800" b="1" dirty="0"/>
          </a:p>
          <a:p>
            <a:endParaRPr lang="en-US" dirty="0"/>
          </a:p>
        </p:txBody>
      </p:sp>
      <p:pic>
        <p:nvPicPr>
          <p:cNvPr id="5" name="Content Placeholder 4" descr="freeway-pollution-brain-damage.jpg"/>
          <p:cNvPicPr>
            <a:picLocks noGrp="1" noChangeAspect="1"/>
          </p:cNvPicPr>
          <p:nvPr>
            <p:ph sz="half" idx="2"/>
          </p:nvPr>
        </p:nvPicPr>
        <p:blipFill>
          <a:blip r:embed="rId3" cstate="print"/>
          <a:stretch>
            <a:fillRect/>
          </a:stretch>
        </p:blipFill>
        <p:spPr>
          <a:xfrm>
            <a:off x="228600" y="1447800"/>
            <a:ext cx="4191000" cy="4876800"/>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Publish Articles</a:t>
            </a:r>
          </a:p>
        </p:txBody>
      </p:sp>
      <p:pic>
        <p:nvPicPr>
          <p:cNvPr id="5123" name="Picture 3"/>
          <p:cNvPicPr>
            <a:picLocks noGrp="1" noChangeAspect="1" noChangeArrowheads="1"/>
          </p:cNvPicPr>
          <p:nvPr>
            <p:ph sz="quarter" idx="4294967295"/>
          </p:nvPr>
        </p:nvPicPr>
        <p:blipFill>
          <a:blip r:embed="rId3" cstate="print"/>
          <a:srcRect/>
          <a:stretch>
            <a:fillRect/>
          </a:stretch>
        </p:blipFill>
        <p:spPr bwMode="auto">
          <a:xfrm>
            <a:off x="723106" y="1473704"/>
            <a:ext cx="7887494" cy="4622296"/>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Recommended Schedule</a:t>
            </a:r>
          </a:p>
        </p:txBody>
      </p:sp>
      <p:sp>
        <p:nvSpPr>
          <p:cNvPr id="3" name="Content Placeholder 2"/>
          <p:cNvSpPr>
            <a:spLocks noGrp="1"/>
          </p:cNvSpPr>
          <p:nvPr>
            <p:ph sz="quarter" idx="1"/>
          </p:nvPr>
        </p:nvSpPr>
        <p:spPr/>
        <p:txBody>
          <a:bodyPr>
            <a:normAutofit lnSpcReduction="10000"/>
          </a:bodyPr>
          <a:lstStyle/>
          <a:p>
            <a:r>
              <a:rPr lang="en-US" dirty="0"/>
              <a:t>Early to Mid September: Pre-Campaign Observations</a:t>
            </a:r>
          </a:p>
          <a:p>
            <a:r>
              <a:rPr lang="en-US" dirty="0"/>
              <a:t>Late September: Announce campaign to school, PTA</a:t>
            </a:r>
          </a:p>
          <a:p>
            <a:r>
              <a:rPr lang="en-US" dirty="0"/>
              <a:t>October: Publish policies, send home letters, conduct pledge drive, publish articles in </a:t>
            </a:r>
            <a:r>
              <a:rPr lang="en-US"/>
              <a:t>school newsletter</a:t>
            </a:r>
            <a:endParaRPr lang="en-US" dirty="0"/>
          </a:p>
          <a:p>
            <a:r>
              <a:rPr lang="en-US" dirty="0"/>
              <a:t>November: Hang up signs</a:t>
            </a:r>
          </a:p>
          <a:p>
            <a:r>
              <a:rPr lang="en-US" dirty="0"/>
              <a:t>January: Mid-Campaign Observations (Optional)</a:t>
            </a:r>
          </a:p>
          <a:p>
            <a:r>
              <a:rPr lang="en-US" dirty="0"/>
              <a:t>March: Driver Contact Event</a:t>
            </a:r>
          </a:p>
          <a:p>
            <a:r>
              <a:rPr lang="en-US" dirty="0"/>
              <a:t>April: Post Campaign Observations</a:t>
            </a:r>
          </a:p>
          <a:p>
            <a:r>
              <a:rPr lang="en-US" dirty="0"/>
              <a:t>Annually: Reminders;  1 Driver Contact Event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Keep Up the Good Work!</a:t>
            </a:r>
          </a:p>
        </p:txBody>
      </p:sp>
      <p:sp>
        <p:nvSpPr>
          <p:cNvPr id="3" name="Content Placeholder 2"/>
          <p:cNvSpPr>
            <a:spLocks noGrp="1"/>
          </p:cNvSpPr>
          <p:nvPr>
            <p:ph sz="quarter" idx="1"/>
          </p:nvPr>
        </p:nvSpPr>
        <p:spPr/>
        <p:txBody>
          <a:bodyPr>
            <a:normAutofit/>
          </a:bodyPr>
          <a:lstStyle/>
          <a:p>
            <a:pPr lvl="0"/>
            <a:r>
              <a:rPr lang="en-US" dirty="0"/>
              <a:t>Continue the campaign into subsequent years, for example:</a:t>
            </a:r>
            <a:endParaRPr lang="en-US" sz="2800" dirty="0"/>
          </a:p>
          <a:p>
            <a:pPr lvl="1"/>
            <a:r>
              <a:rPr lang="en-US" sz="2400" dirty="0">
                <a:solidFill>
                  <a:schemeClr val="tx1"/>
                </a:solidFill>
              </a:rPr>
              <a:t>Continue to teach students about air quality issues and air pollution. </a:t>
            </a:r>
          </a:p>
          <a:p>
            <a:pPr lvl="1"/>
            <a:r>
              <a:rPr lang="en-US" sz="2400" dirty="0">
                <a:solidFill>
                  <a:schemeClr val="tx1"/>
                </a:solidFill>
              </a:rPr>
              <a:t>Continue to publish reminders about the no idling policy in the school newsletter.</a:t>
            </a:r>
          </a:p>
          <a:p>
            <a:pPr lvl="1"/>
            <a:r>
              <a:rPr lang="en-US" sz="2400" dirty="0">
                <a:solidFill>
                  <a:schemeClr val="tx1"/>
                </a:solidFill>
              </a:rPr>
              <a:t>Conduct one driver contact event per school year. </a:t>
            </a:r>
            <a:endParaRPr lang="en-US" sz="2800" dirty="0">
              <a:solidFill>
                <a:schemeClr val="tx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Tools and Assistance</a:t>
            </a:r>
          </a:p>
        </p:txBody>
      </p:sp>
      <p:sp>
        <p:nvSpPr>
          <p:cNvPr id="3" name="Content Placeholder 2"/>
          <p:cNvSpPr>
            <a:spLocks noGrp="1"/>
          </p:cNvSpPr>
          <p:nvPr>
            <p:ph sz="quarter" idx="1"/>
          </p:nvPr>
        </p:nvSpPr>
        <p:spPr/>
        <p:txBody>
          <a:bodyPr/>
          <a:lstStyle/>
          <a:p>
            <a:r>
              <a:rPr lang="en-US" dirty="0"/>
              <a:t>More information can be found at: www.epa.gov/region8/air/idlefreeschools</a:t>
            </a:r>
          </a:p>
          <a:p>
            <a:r>
              <a:rPr lang="en-US" dirty="0"/>
              <a:t>For more information or assistance, or for an electronic copy of the entire Toolkit, please contact:</a:t>
            </a:r>
          </a:p>
          <a:p>
            <a:pPr>
              <a:buNone/>
            </a:pPr>
            <a:r>
              <a:rPr lang="en-US" dirty="0"/>
              <a:t>	Rebecca Russo, US EPA, 303-312-6757, </a:t>
            </a:r>
            <a:r>
              <a:rPr lang="en-US" u="sng" dirty="0">
                <a:solidFill>
                  <a:srgbClr val="00B0F0"/>
                </a:solidFill>
              </a:rPr>
              <a:t>russo.rebecca@epa.gov</a:t>
            </a:r>
          </a:p>
          <a:p>
            <a:pPr>
              <a:buNone/>
            </a:pPr>
            <a:r>
              <a:rPr lang="en-US" dirty="0"/>
              <a:t>	Marisa McPhilliamy, US EPA, 303-312-6965, </a:t>
            </a:r>
            <a:r>
              <a:rPr lang="en-US" dirty="0">
                <a:hlinkClick r:id="rId3"/>
              </a:rPr>
              <a:t>mcphilliamy.marisa@epa.gov</a:t>
            </a:r>
            <a:r>
              <a:rPr lang="en-US"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Mobile Source Air Toxics</a:t>
            </a:r>
          </a:p>
        </p:txBody>
      </p:sp>
      <p:sp>
        <p:nvSpPr>
          <p:cNvPr id="3" name="Content Placeholder 2"/>
          <p:cNvSpPr>
            <a:spLocks noGrp="1"/>
          </p:cNvSpPr>
          <p:nvPr>
            <p:ph sz="quarter" idx="1"/>
          </p:nvPr>
        </p:nvSpPr>
        <p:spPr/>
        <p:txBody>
          <a:bodyPr>
            <a:normAutofit/>
          </a:bodyPr>
          <a:lstStyle/>
          <a:p>
            <a:r>
              <a:rPr lang="en-US" sz="2800" dirty="0"/>
              <a:t>More than </a:t>
            </a:r>
            <a:r>
              <a:rPr lang="en-US" sz="2800" b="1" dirty="0">
                <a:solidFill>
                  <a:srgbClr val="FF0000"/>
                </a:solidFill>
              </a:rPr>
              <a:t>1,000 compounds </a:t>
            </a:r>
            <a:r>
              <a:rPr lang="en-US" sz="2800" dirty="0"/>
              <a:t>have been identified in exhaust and evaporative emissions from mobile sources.</a:t>
            </a:r>
          </a:p>
          <a:p>
            <a:r>
              <a:rPr lang="en-US" sz="2800" dirty="0"/>
              <a:t>MSATs have the potential for serious adverse health effects and are responsible for about </a:t>
            </a:r>
            <a:r>
              <a:rPr lang="en-US" sz="2800" b="1" dirty="0">
                <a:solidFill>
                  <a:srgbClr val="FF0000"/>
                </a:solidFill>
              </a:rPr>
              <a:t>50% of the cancer risk </a:t>
            </a:r>
            <a:r>
              <a:rPr lang="en-US" sz="2800" dirty="0"/>
              <a:t>nationwide.   </a:t>
            </a:r>
          </a:p>
          <a:p>
            <a:r>
              <a:rPr lang="en-US" sz="2800" dirty="0"/>
              <a:t>Nationwide, mobile sources represent the </a:t>
            </a:r>
            <a:r>
              <a:rPr lang="en-US" sz="2800" b="1" dirty="0">
                <a:solidFill>
                  <a:srgbClr val="FF0000"/>
                </a:solidFill>
              </a:rPr>
              <a:t>largest contributor</a:t>
            </a:r>
            <a:r>
              <a:rPr lang="en-US" sz="2800" dirty="0"/>
              <a:t> to air toxics. </a:t>
            </a:r>
          </a:p>
          <a:p>
            <a:pPr>
              <a:buNone/>
            </a:pPr>
            <a:endParaRPr lang="en-US" sz="2800" dirty="0"/>
          </a:p>
          <a:p>
            <a:endParaRPr lang="en-US" sz="2800" dirty="0"/>
          </a:p>
          <a:p>
            <a:endParaRPr lang="en-US" sz="2800" b="1" dirty="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58764" y="139701"/>
            <a:ext cx="8885237" cy="1155700"/>
          </a:xfrm>
        </p:spPr>
        <p:txBody>
          <a:bodyPr>
            <a:normAutofit/>
          </a:bodyPr>
          <a:lstStyle/>
          <a:p>
            <a:pPr eaLnBrk="1" hangingPunct="1">
              <a:defRPr/>
            </a:pPr>
            <a:r>
              <a:rPr lang="en-US" dirty="0"/>
              <a:t>Examples </a:t>
            </a:r>
            <a:r>
              <a:rPr lang="en-US"/>
              <a:t>of MSATs</a:t>
            </a:r>
            <a:br>
              <a:rPr lang="en-US" sz="3600" dirty="0"/>
            </a:br>
            <a:endParaRPr lang="en-US" sz="2400" dirty="0"/>
          </a:p>
        </p:txBody>
      </p:sp>
      <p:graphicFrame>
        <p:nvGraphicFramePr>
          <p:cNvPr id="114736" name="Group 48"/>
          <p:cNvGraphicFramePr>
            <a:graphicFrameLocks noGrp="1"/>
          </p:cNvGraphicFramePr>
          <p:nvPr>
            <p:ph type="tbl" idx="1"/>
          </p:nvPr>
        </p:nvGraphicFramePr>
        <p:xfrm>
          <a:off x="228600" y="2057400"/>
          <a:ext cx="8628060" cy="4038600"/>
        </p:xfrm>
        <a:graphic>
          <a:graphicData uri="http://schemas.openxmlformats.org/drawingml/2006/table">
            <a:tbl>
              <a:tblPr/>
              <a:tblGrid>
                <a:gridCol w="2876020">
                  <a:extLst>
                    <a:ext uri="{9D8B030D-6E8A-4147-A177-3AD203B41FA5}">
                      <a16:colId xmlns:a16="http://schemas.microsoft.com/office/drawing/2014/main" val="20000"/>
                    </a:ext>
                  </a:extLst>
                </a:gridCol>
                <a:gridCol w="2876020">
                  <a:extLst>
                    <a:ext uri="{9D8B030D-6E8A-4147-A177-3AD203B41FA5}">
                      <a16:colId xmlns:a16="http://schemas.microsoft.com/office/drawing/2014/main" val="20001"/>
                    </a:ext>
                  </a:extLst>
                </a:gridCol>
                <a:gridCol w="2876020">
                  <a:extLst>
                    <a:ext uri="{9D8B030D-6E8A-4147-A177-3AD203B41FA5}">
                      <a16:colId xmlns:a16="http://schemas.microsoft.com/office/drawing/2014/main" val="20002"/>
                    </a:ext>
                  </a:extLst>
                </a:gridCol>
              </a:tblGrid>
              <a:tr h="517843">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2400" b="0" i="0" u="none" strike="noStrike" cap="none" normalizeH="0" baseline="0" dirty="0">
                          <a:ln>
                            <a:noFill/>
                          </a:ln>
                          <a:solidFill>
                            <a:schemeClr val="tx1"/>
                          </a:solidFill>
                          <a:effectLst/>
                          <a:latin typeface="Times New Roman" pitchFamily="18" charset="0"/>
                        </a:rPr>
                        <a:t>Acetaldehyde*</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2400" b="0" i="0" u="none" strike="noStrike" cap="none" normalizeH="0" baseline="0" dirty="0">
                          <a:ln>
                            <a:noFill/>
                          </a:ln>
                          <a:solidFill>
                            <a:schemeClr val="tx1"/>
                          </a:solidFill>
                          <a:effectLst/>
                          <a:latin typeface="Times New Roman" pitchFamily="18" charset="0"/>
                        </a:rPr>
                        <a:t>Diesel Exhaust</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2400" b="0" i="0" u="none" strike="noStrike" cap="none" normalizeH="0" baseline="0" dirty="0">
                          <a:ln>
                            <a:noFill/>
                          </a:ln>
                          <a:solidFill>
                            <a:schemeClr val="tx1"/>
                          </a:solidFill>
                          <a:effectLst/>
                          <a:latin typeface="Times New Roman" pitchFamily="18" charset="0"/>
                        </a:rPr>
                        <a:t>MTBE</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7843">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2400" b="0" i="0" u="none" strike="noStrike" cap="none" normalizeH="0" baseline="0" dirty="0">
                          <a:ln>
                            <a:noFill/>
                          </a:ln>
                          <a:solidFill>
                            <a:schemeClr val="tx1"/>
                          </a:solidFill>
                          <a:effectLst/>
                          <a:latin typeface="Times New Roman" pitchFamily="18" charset="0"/>
                        </a:rPr>
                        <a:t>Acrolein*</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2400" b="0" i="0" u="none" strike="noStrike" cap="none" normalizeH="0" baseline="0" dirty="0">
                          <a:ln>
                            <a:noFill/>
                          </a:ln>
                          <a:solidFill>
                            <a:schemeClr val="tx1"/>
                          </a:solidFill>
                          <a:effectLst/>
                          <a:latin typeface="Times New Roman" pitchFamily="18" charset="0"/>
                        </a:rPr>
                        <a:t>Ethylbenzene</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2400" b="0" i="0" u="none" strike="noStrike" cap="none" normalizeH="0" baseline="0" dirty="0">
                          <a:ln>
                            <a:noFill/>
                          </a:ln>
                          <a:solidFill>
                            <a:schemeClr val="tx1"/>
                          </a:solidFill>
                          <a:effectLst/>
                          <a:latin typeface="Times New Roman" pitchFamily="18" charset="0"/>
                        </a:rPr>
                        <a:t>Naphthalene</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7843">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2400" b="0" i="0" u="none" strike="noStrike" cap="none" normalizeH="0" baseline="0" dirty="0">
                          <a:ln>
                            <a:noFill/>
                          </a:ln>
                          <a:solidFill>
                            <a:schemeClr val="tx1"/>
                          </a:solidFill>
                          <a:effectLst/>
                          <a:latin typeface="Times New Roman" pitchFamily="18" charset="0"/>
                        </a:rPr>
                        <a:t>Arsenic cpds*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2400" b="0" i="0" u="none" strike="noStrike" cap="none" normalizeH="0" baseline="0" dirty="0">
                          <a:ln>
                            <a:noFill/>
                          </a:ln>
                          <a:solidFill>
                            <a:schemeClr val="tx1"/>
                          </a:solidFill>
                          <a:effectLst/>
                          <a:latin typeface="Times New Roman" pitchFamily="18" charset="0"/>
                        </a:rPr>
                        <a:t>Formaldehyde*</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2400" b="0" i="0" u="none" strike="noStrike" cap="none" normalizeH="0" baseline="0" dirty="0">
                          <a:ln>
                            <a:noFill/>
                          </a:ln>
                          <a:solidFill>
                            <a:schemeClr val="tx1"/>
                          </a:solidFill>
                          <a:effectLst/>
                          <a:latin typeface="Times New Roman" pitchFamily="18" charset="0"/>
                        </a:rPr>
                        <a:t>Nickel cpds*</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31542">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2400" b="0" i="0" u="none" strike="noStrike" cap="none" normalizeH="0" baseline="0" dirty="0">
                          <a:ln>
                            <a:noFill/>
                          </a:ln>
                          <a:solidFill>
                            <a:schemeClr val="tx1"/>
                          </a:solidFill>
                          <a:effectLst/>
                          <a:latin typeface="Times New Roman" pitchFamily="18" charset="0"/>
                        </a:rPr>
                        <a:t>Benzene*</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2400" b="0" i="0" u="none" strike="noStrike" cap="none" normalizeH="0" baseline="0" dirty="0">
                          <a:ln>
                            <a:noFill/>
                          </a:ln>
                          <a:solidFill>
                            <a:schemeClr val="tx1"/>
                          </a:solidFill>
                          <a:effectLst/>
                          <a:latin typeface="Times New Roman" pitchFamily="18" charset="0"/>
                        </a:rPr>
                        <a:t>N-Hexane</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2400" b="0" i="0" u="none" strike="noStrike" cap="none" normalizeH="0" baseline="0" dirty="0">
                          <a:ln>
                            <a:noFill/>
                          </a:ln>
                          <a:solidFill>
                            <a:schemeClr val="tx1"/>
                          </a:solidFill>
                          <a:effectLst/>
                          <a:latin typeface="Times New Roman" pitchFamily="18" charset="0"/>
                        </a:rPr>
                        <a:t>POM (Sum of 7 PAH)*</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7843">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2400" b="0" i="0" u="none" strike="noStrike" cap="none" normalizeH="0" baseline="0" dirty="0">
                          <a:ln>
                            <a:noFill/>
                          </a:ln>
                          <a:solidFill>
                            <a:schemeClr val="tx1"/>
                          </a:solidFill>
                          <a:effectLst/>
                          <a:latin typeface="Times New Roman" pitchFamily="18" charset="0"/>
                        </a:rPr>
                        <a:t>1,3-Butadiene*</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2400" b="0" i="0" u="none" strike="noStrike" cap="none" normalizeH="0" baseline="0" dirty="0">
                          <a:ln>
                            <a:noFill/>
                          </a:ln>
                          <a:solidFill>
                            <a:schemeClr val="tx1"/>
                          </a:solidFill>
                          <a:effectLst/>
                          <a:latin typeface="Times New Roman" pitchFamily="18" charset="0"/>
                        </a:rPr>
                        <a:t>Lead cpds*</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2400" b="0" i="0" u="none" strike="noStrike" cap="none" normalizeH="0" baseline="0" dirty="0">
                          <a:ln>
                            <a:noFill/>
                          </a:ln>
                          <a:solidFill>
                            <a:schemeClr val="tx1"/>
                          </a:solidFill>
                          <a:effectLst/>
                          <a:latin typeface="Times New Roman" pitchFamily="18" charset="0"/>
                        </a:rPr>
                        <a:t>Styrene</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7843">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2400" b="0" i="0" u="none" strike="noStrike" cap="none" normalizeH="0" baseline="0" dirty="0">
                          <a:ln>
                            <a:noFill/>
                          </a:ln>
                          <a:solidFill>
                            <a:schemeClr val="tx1"/>
                          </a:solidFill>
                          <a:effectLst/>
                          <a:latin typeface="Times New Roman" pitchFamily="18" charset="0"/>
                        </a:rPr>
                        <a:t>Chromium cpds*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2400" b="0" i="0" u="none" strike="noStrike" cap="none" normalizeH="0" baseline="0" dirty="0">
                          <a:ln>
                            <a:noFill/>
                          </a:ln>
                          <a:solidFill>
                            <a:schemeClr val="tx1"/>
                          </a:solidFill>
                          <a:effectLst/>
                          <a:latin typeface="Times New Roman" pitchFamily="18" charset="0"/>
                        </a:rPr>
                        <a:t>Manganese cpds*</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2400" b="0" i="0" u="none" strike="noStrike" cap="none" normalizeH="0" baseline="0" dirty="0">
                          <a:ln>
                            <a:noFill/>
                          </a:ln>
                          <a:solidFill>
                            <a:schemeClr val="tx1"/>
                          </a:solidFill>
                          <a:effectLst/>
                          <a:latin typeface="Times New Roman" pitchFamily="18" charset="0"/>
                        </a:rPr>
                        <a:t>Toluene</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7843">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2400" b="0" i="0" u="none" strike="noStrike" cap="none" normalizeH="0" baseline="0" dirty="0">
                          <a:ln>
                            <a:noFill/>
                          </a:ln>
                          <a:solidFill>
                            <a:schemeClr val="tx1"/>
                          </a:solidFill>
                          <a:effectLst/>
                          <a:latin typeface="Times New Roman" pitchFamily="18" charset="0"/>
                        </a:rPr>
                        <a:t>Dioxin/Furans*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2400" b="0" i="0" u="none" strike="noStrike" cap="none" normalizeH="0" baseline="0" dirty="0">
                          <a:ln>
                            <a:noFill/>
                          </a:ln>
                          <a:solidFill>
                            <a:schemeClr val="tx1"/>
                          </a:solidFill>
                          <a:effectLst/>
                          <a:latin typeface="Times New Roman" pitchFamily="18" charset="0"/>
                        </a:rPr>
                        <a:t>Mercury cpds*</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2400" b="0" i="0" u="none" strike="noStrike" cap="none" normalizeH="0" baseline="0" dirty="0">
                          <a:ln>
                            <a:noFill/>
                          </a:ln>
                          <a:solidFill>
                            <a:schemeClr val="tx1"/>
                          </a:solidFill>
                          <a:effectLst/>
                          <a:latin typeface="Times New Roman" pitchFamily="18" charset="0"/>
                        </a:rPr>
                        <a:t>Xylene</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4" name="TextBox 3"/>
          <p:cNvSpPr txBox="1"/>
          <p:nvPr/>
        </p:nvSpPr>
        <p:spPr>
          <a:xfrm>
            <a:off x="2971802" y="1447800"/>
            <a:ext cx="3443571" cy="523220"/>
          </a:xfrm>
          <a:prstGeom prst="rect">
            <a:avLst/>
          </a:prstGeom>
          <a:noFill/>
        </p:spPr>
        <p:txBody>
          <a:bodyPr wrap="none" rtlCol="0">
            <a:spAutoFit/>
          </a:bodyPr>
          <a:lstStyle/>
          <a:p>
            <a:r>
              <a:rPr lang="en-US" sz="2800" dirty="0"/>
              <a:t>*</a:t>
            </a:r>
            <a:r>
              <a:rPr lang="en-US" dirty="0"/>
              <a:t>Also on EPA Priority HAP List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p:txBody>
          <a:bodyPr/>
          <a:lstStyle/>
          <a:p>
            <a:pPr eaLnBrk="1" hangingPunct="1">
              <a:defRPr/>
            </a:pPr>
            <a:r>
              <a:rPr lang="en-US" sz="3200" dirty="0"/>
              <a:t>Mobile Sources and Global Climate Change</a:t>
            </a:r>
          </a:p>
        </p:txBody>
      </p:sp>
      <p:sp>
        <p:nvSpPr>
          <p:cNvPr id="13315" name="Rectangle 1027"/>
          <p:cNvSpPr>
            <a:spLocks noGrp="1" noChangeArrowheads="1"/>
          </p:cNvSpPr>
          <p:nvPr>
            <p:ph sz="quarter" idx="1"/>
          </p:nvPr>
        </p:nvSpPr>
        <p:spPr/>
        <p:txBody>
          <a:bodyPr>
            <a:normAutofit/>
          </a:bodyPr>
          <a:lstStyle/>
          <a:p>
            <a:pPr>
              <a:lnSpc>
                <a:spcPct val="90000"/>
              </a:lnSpc>
            </a:pPr>
            <a:r>
              <a:rPr lang="en-US" dirty="0"/>
              <a:t>MSATs produce greenhouse gases, such as carbon dioxide (CO2), which trap heat in the Earth’s atmosphere, contributing to global climate change.  </a:t>
            </a:r>
          </a:p>
        </p:txBody>
      </p:sp>
      <p:pic>
        <p:nvPicPr>
          <p:cNvPr id="4" name="Picture 3" descr="mtclimatechange.jpg"/>
          <p:cNvPicPr>
            <a:picLocks noChangeAspect="1"/>
          </p:cNvPicPr>
          <p:nvPr/>
        </p:nvPicPr>
        <p:blipFill>
          <a:blip r:embed="rId3" cstate="print"/>
          <a:stretch>
            <a:fillRect/>
          </a:stretch>
        </p:blipFill>
        <p:spPr>
          <a:xfrm>
            <a:off x="304800" y="2743200"/>
            <a:ext cx="8458200" cy="35814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p:txBody>
          <a:bodyPr>
            <a:normAutofit fontScale="90000"/>
          </a:bodyPr>
          <a:lstStyle/>
          <a:p>
            <a:pPr eaLnBrk="1" hangingPunct="1">
              <a:defRPr/>
            </a:pPr>
            <a:br>
              <a:rPr lang="en-US" sz="3600" dirty="0"/>
            </a:br>
            <a:r>
              <a:rPr lang="en-US" sz="3700" dirty="0"/>
              <a:t>Children and Air Pollution </a:t>
            </a:r>
          </a:p>
        </p:txBody>
      </p:sp>
      <p:sp>
        <p:nvSpPr>
          <p:cNvPr id="15365" name="Rectangle 1027"/>
          <p:cNvSpPr>
            <a:spLocks noGrp="1" noChangeArrowheads="1"/>
          </p:cNvSpPr>
          <p:nvPr>
            <p:ph sz="half" idx="1"/>
          </p:nvPr>
        </p:nvSpPr>
        <p:spPr>
          <a:xfrm>
            <a:off x="5410200" y="1524000"/>
            <a:ext cx="3584448" cy="4681728"/>
          </a:xfrm>
        </p:spPr>
        <p:txBody>
          <a:bodyPr>
            <a:normAutofit/>
          </a:bodyPr>
          <a:lstStyle/>
          <a:p>
            <a:pPr eaLnBrk="1" hangingPunct="1">
              <a:buNone/>
            </a:pPr>
            <a:endParaRPr lang="en-US" sz="2800" dirty="0"/>
          </a:p>
          <a:p>
            <a:pPr eaLnBrk="1" hangingPunct="1">
              <a:buNone/>
            </a:pPr>
            <a:endParaRPr lang="en-US" sz="2800" dirty="0"/>
          </a:p>
          <a:p>
            <a:r>
              <a:rPr lang="en-US" sz="2800" dirty="0"/>
              <a:t>Children are especially </a:t>
            </a:r>
            <a:r>
              <a:rPr lang="en-US" sz="2800" b="1" dirty="0">
                <a:solidFill>
                  <a:srgbClr val="FF0000"/>
                </a:solidFill>
              </a:rPr>
              <a:t>susceptible</a:t>
            </a:r>
            <a:r>
              <a:rPr lang="en-US" sz="2800" dirty="0"/>
              <a:t> to </a:t>
            </a:r>
          </a:p>
          <a:p>
            <a:pPr>
              <a:buNone/>
            </a:pPr>
            <a:r>
              <a:rPr lang="en-US" sz="2800" dirty="0"/>
              <a:t>	Air Pollution</a:t>
            </a:r>
          </a:p>
          <a:p>
            <a:pPr eaLnBrk="1" hangingPunct="1">
              <a:buFontTx/>
              <a:buNone/>
            </a:pPr>
            <a:r>
              <a:rPr lang="en-US" sz="2800" dirty="0"/>
              <a:t>		</a:t>
            </a:r>
          </a:p>
        </p:txBody>
      </p:sp>
      <p:pic>
        <p:nvPicPr>
          <p:cNvPr id="9" name="Content Placeholder 8" descr="Kids at school 2.jpg"/>
          <p:cNvPicPr>
            <a:picLocks noGrp="1" noChangeAspect="1"/>
          </p:cNvPicPr>
          <p:nvPr>
            <p:ph sz="half" idx="2"/>
          </p:nvPr>
        </p:nvPicPr>
        <p:blipFill>
          <a:blip r:embed="rId3" cstate="print"/>
          <a:stretch>
            <a:fillRect/>
          </a:stretch>
        </p:blipFill>
        <p:spPr>
          <a:xfrm>
            <a:off x="152400" y="1295400"/>
            <a:ext cx="4800600" cy="50292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p:txBody>
          <a:bodyPr>
            <a:normAutofit fontScale="90000"/>
          </a:bodyPr>
          <a:lstStyle/>
          <a:p>
            <a:pPr eaLnBrk="1" hangingPunct="1">
              <a:defRPr/>
            </a:pPr>
            <a:br>
              <a:rPr lang="en-US" sz="3600" dirty="0"/>
            </a:br>
            <a:r>
              <a:rPr lang="en-US" sz="3700" dirty="0"/>
              <a:t>Children and Air Pollution </a:t>
            </a:r>
          </a:p>
        </p:txBody>
      </p:sp>
      <p:sp>
        <p:nvSpPr>
          <p:cNvPr id="4" name="Date Placeholder 3"/>
          <p:cNvSpPr>
            <a:spLocks noGrp="1"/>
          </p:cNvSpPr>
          <p:nvPr>
            <p:ph type="dt" sz="half" idx="10"/>
          </p:nvPr>
        </p:nvSpPr>
        <p:spPr/>
        <p:txBody>
          <a:bodyPr/>
          <a:lstStyle/>
          <a:p>
            <a:pPr>
              <a:defRPr/>
            </a:pPr>
            <a:fld id="{8B838FAC-F3E4-46A5-806B-3C8754DE66A2}" type="datetime1">
              <a:rPr lang="en-US" smtClean="0"/>
              <a:pPr>
                <a:defRPr/>
              </a:pPr>
              <a:t>5/28/2019</a:t>
            </a:fld>
            <a:endParaRPr lang="en-US" dirty="0"/>
          </a:p>
        </p:txBody>
      </p:sp>
      <p:sp>
        <p:nvSpPr>
          <p:cNvPr id="15365" name="Rectangle 1027"/>
          <p:cNvSpPr>
            <a:spLocks noGrp="1" noChangeArrowheads="1"/>
          </p:cNvSpPr>
          <p:nvPr>
            <p:ph sz="quarter" idx="1"/>
          </p:nvPr>
        </p:nvSpPr>
        <p:spPr/>
        <p:txBody>
          <a:bodyPr>
            <a:normAutofit lnSpcReduction="10000"/>
          </a:bodyPr>
          <a:lstStyle/>
          <a:p>
            <a:pPr eaLnBrk="1" hangingPunct="1"/>
            <a:r>
              <a:rPr lang="en-US" sz="2800" dirty="0"/>
              <a:t>Humans inhale/exhale 9,000 to 15,000 liters air/day</a:t>
            </a:r>
          </a:p>
          <a:p>
            <a:pPr eaLnBrk="1" hangingPunct="1"/>
            <a:r>
              <a:rPr lang="en-US" sz="2800" dirty="0"/>
              <a:t>Children’s </a:t>
            </a:r>
            <a:r>
              <a:rPr lang="en-US" sz="2800" b="1" dirty="0">
                <a:solidFill>
                  <a:srgbClr val="FF0000"/>
                </a:solidFill>
              </a:rPr>
              <a:t>developing lungs </a:t>
            </a:r>
            <a:r>
              <a:rPr lang="en-US" sz="2800" dirty="0"/>
              <a:t>have a smaller surface area and a higher inhalation rate, which means greater exposure and potentially permanent damage to lung function.</a:t>
            </a:r>
          </a:p>
          <a:p>
            <a:pPr eaLnBrk="1" hangingPunct="1">
              <a:buFontTx/>
              <a:buNone/>
            </a:pPr>
            <a:r>
              <a:rPr lang="en-US" sz="2800" dirty="0"/>
              <a:t>		Early childhood: 20-40 breaths/min.</a:t>
            </a:r>
          </a:p>
          <a:p>
            <a:pPr eaLnBrk="1" hangingPunct="1">
              <a:buFontTx/>
              <a:buNone/>
            </a:pPr>
            <a:r>
              <a:rPr lang="en-US" sz="2800" dirty="0"/>
              <a:t>		Late childhood: 15-25 breaths/min.</a:t>
            </a:r>
          </a:p>
          <a:p>
            <a:pPr eaLnBrk="1" hangingPunct="1">
              <a:buFontTx/>
              <a:buNone/>
            </a:pPr>
            <a:r>
              <a:rPr lang="en-US" sz="2800" dirty="0"/>
              <a:t>		Adults: 12-18 breaths/min.</a:t>
            </a:r>
          </a:p>
          <a:p>
            <a:pPr eaLnBrk="1" hangingPunct="1">
              <a:buFontTx/>
              <a:buNone/>
            </a:pPr>
            <a:r>
              <a:rPr lang="en-US" sz="2800" dirty="0"/>
              <a:t>		</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1212</TotalTime>
  <Words>4559</Words>
  <Application>Microsoft Office PowerPoint</Application>
  <PresentationFormat>On-screen Show (4:3)</PresentationFormat>
  <Paragraphs>438</Paragraphs>
  <Slides>43</Slides>
  <Notes>43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Georgia</vt:lpstr>
      <vt:lpstr>Times New Roman</vt:lpstr>
      <vt:lpstr>Wingdings</vt:lpstr>
      <vt:lpstr>Wingdings 2</vt:lpstr>
      <vt:lpstr>Civic</vt:lpstr>
      <vt:lpstr>Idle Free Schools</vt:lpstr>
      <vt:lpstr>Air Pollution Primer</vt:lpstr>
      <vt:lpstr>Hazardous Air Pollutants</vt:lpstr>
      <vt:lpstr>Mobile Source Air Toxics</vt:lpstr>
      <vt:lpstr>Mobile Source Air Toxics</vt:lpstr>
      <vt:lpstr>Examples of MSATs </vt:lpstr>
      <vt:lpstr>Mobile Sources and Global Climate Change</vt:lpstr>
      <vt:lpstr> Children and Air Pollution </vt:lpstr>
      <vt:lpstr> Children and Air Pollution </vt:lpstr>
      <vt:lpstr>Vehicle Idling at Schools: The Problem</vt:lpstr>
      <vt:lpstr>Vehicle Idling at Schools: The Problem</vt:lpstr>
      <vt:lpstr>The Idle Free Schools Toolkit</vt:lpstr>
      <vt:lpstr>Making it a Student Project</vt:lpstr>
      <vt:lpstr>Making it a Student Project</vt:lpstr>
      <vt:lpstr>Making it a Student Project</vt:lpstr>
      <vt:lpstr>Making it a Student Project</vt:lpstr>
      <vt:lpstr>Making it a Student Project</vt:lpstr>
      <vt:lpstr>Conduct Observations</vt:lpstr>
      <vt:lpstr>How to Conduct Observations</vt:lpstr>
      <vt:lpstr>How to Conduct Observations</vt:lpstr>
      <vt:lpstr>Observation Sheet </vt:lpstr>
      <vt:lpstr>Idle Free Schools App</vt:lpstr>
      <vt:lpstr>Present Your Data and Introduce the Campaign</vt:lpstr>
      <vt:lpstr>Policies, Letters and Pledges</vt:lpstr>
      <vt:lpstr>Sample Idling Policy for Passengers Vehicles  and Delivery Trucks</vt:lpstr>
      <vt:lpstr>Sample Idling Policy for Bus Drivers</vt:lpstr>
      <vt:lpstr>PowerPoint Presentation</vt:lpstr>
      <vt:lpstr>PowerPoint Presentation</vt:lpstr>
      <vt:lpstr>Inform Drivers – Letter to Delivery Truck Drivers</vt:lpstr>
      <vt:lpstr>PowerPoint Presentation</vt:lpstr>
      <vt:lpstr>PowerPoint Presentation</vt:lpstr>
      <vt:lpstr>PowerPoint Presentation</vt:lpstr>
      <vt:lpstr>Idling Signs</vt:lpstr>
      <vt:lpstr>Idling Signs</vt:lpstr>
      <vt:lpstr>Idling Signs</vt:lpstr>
      <vt:lpstr>Driver Contact Event</vt:lpstr>
      <vt:lpstr>Driver Contact Event</vt:lpstr>
      <vt:lpstr>Providing Incentives</vt:lpstr>
      <vt:lpstr>Turn Your Key, Be Idle Free Logo</vt:lpstr>
      <vt:lpstr>Publish Articles</vt:lpstr>
      <vt:lpstr>Recommended Schedule</vt:lpstr>
      <vt:lpstr>Keep Up the Good Work!</vt:lpstr>
      <vt:lpstr>Tools and Assistance</vt:lpstr>
    </vt:vector>
  </TitlesOfParts>
  <Company>U.S. EPA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rrusso03</dc:creator>
  <cp:lastModifiedBy>T Jones</cp:lastModifiedBy>
  <cp:revision>177</cp:revision>
  <dcterms:created xsi:type="dcterms:W3CDTF">2012-02-28T17:10:50Z</dcterms:created>
  <dcterms:modified xsi:type="dcterms:W3CDTF">2019-05-29T02:35:14Z</dcterms:modified>
</cp:coreProperties>
</file>